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475" r:id="rId2"/>
    <p:sldId id="476" r:id="rId3"/>
    <p:sldId id="416" r:id="rId4"/>
    <p:sldId id="501" r:id="rId5"/>
    <p:sldId id="533" r:id="rId6"/>
    <p:sldId id="500" r:id="rId7"/>
    <p:sldId id="502" r:id="rId8"/>
    <p:sldId id="503" r:id="rId9"/>
    <p:sldId id="504" r:id="rId10"/>
    <p:sldId id="505" r:id="rId11"/>
    <p:sldId id="506" r:id="rId12"/>
    <p:sldId id="507" r:id="rId13"/>
    <p:sldId id="508" r:id="rId14"/>
    <p:sldId id="534" r:id="rId15"/>
    <p:sldId id="535" r:id="rId16"/>
    <p:sldId id="536" r:id="rId17"/>
    <p:sldId id="537" r:id="rId18"/>
    <p:sldId id="538" r:id="rId19"/>
    <p:sldId id="539" r:id="rId20"/>
    <p:sldId id="518" r:id="rId21"/>
    <p:sldId id="519" r:id="rId22"/>
    <p:sldId id="520" r:id="rId23"/>
    <p:sldId id="521" r:id="rId24"/>
    <p:sldId id="522" r:id="rId25"/>
    <p:sldId id="523" r:id="rId26"/>
    <p:sldId id="525" r:id="rId27"/>
    <p:sldId id="526" r:id="rId28"/>
    <p:sldId id="527" r:id="rId29"/>
    <p:sldId id="540" r:id="rId30"/>
    <p:sldId id="558" r:id="rId31"/>
    <p:sldId id="559" r:id="rId32"/>
    <p:sldId id="560" r:id="rId33"/>
    <p:sldId id="561" r:id="rId34"/>
    <p:sldId id="562" r:id="rId35"/>
    <p:sldId id="528" r:id="rId36"/>
    <p:sldId id="529" r:id="rId37"/>
    <p:sldId id="531" r:id="rId38"/>
    <p:sldId id="541" r:id="rId39"/>
    <p:sldId id="542" r:id="rId40"/>
    <p:sldId id="543" r:id="rId41"/>
    <p:sldId id="544" r:id="rId42"/>
    <p:sldId id="545" r:id="rId43"/>
    <p:sldId id="546" r:id="rId44"/>
    <p:sldId id="547" r:id="rId45"/>
    <p:sldId id="548" r:id="rId46"/>
    <p:sldId id="549" r:id="rId47"/>
    <p:sldId id="550" r:id="rId48"/>
    <p:sldId id="551" r:id="rId49"/>
    <p:sldId id="557" r:id="rId50"/>
    <p:sldId id="552" r:id="rId51"/>
    <p:sldId id="553" r:id="rId52"/>
    <p:sldId id="554" r:id="rId53"/>
    <p:sldId id="555" r:id="rId54"/>
    <p:sldId id="556" r:id="rId55"/>
    <p:sldId id="417" r:id="rId56"/>
    <p:sldId id="411" r:id="rId57"/>
  </p:sldIdLst>
  <p:sldSz cx="9144000" cy="5143500" type="screen16x9"/>
  <p:notesSz cx="7104063" cy="10234613"/>
  <p:defaultTextStyle>
    <a:defPPr>
      <a:defRPr lang="de-DE"/>
    </a:defPPr>
    <a:lvl1pPr algn="ctr" rtl="0" eaLnBrk="0" fontAlgn="base" hangingPunct="0">
      <a:spcBef>
        <a:spcPct val="0"/>
      </a:spcBef>
      <a:spcAft>
        <a:spcPct val="0"/>
      </a:spcAft>
      <a:buSzPct val="250000"/>
      <a:buFont typeface="Times" pitchFamily="64" charset="0"/>
      <a:defRPr sz="1600" kern="1200">
        <a:solidFill>
          <a:schemeClr val="tx1"/>
        </a:solidFill>
        <a:latin typeface="Arial" charset="0"/>
        <a:ea typeface="ＭＳ Ｐゴシック" pitchFamily="64" charset="-128"/>
        <a:cs typeface="+mn-cs"/>
      </a:defRPr>
    </a:lvl1pPr>
    <a:lvl2pPr marL="457200" algn="ctr" rtl="0" eaLnBrk="0" fontAlgn="base" hangingPunct="0">
      <a:spcBef>
        <a:spcPct val="0"/>
      </a:spcBef>
      <a:spcAft>
        <a:spcPct val="0"/>
      </a:spcAft>
      <a:buSzPct val="250000"/>
      <a:buFont typeface="Times" pitchFamily="64" charset="0"/>
      <a:defRPr sz="1600" kern="1200">
        <a:solidFill>
          <a:schemeClr val="tx1"/>
        </a:solidFill>
        <a:latin typeface="Arial" charset="0"/>
        <a:ea typeface="ＭＳ Ｐゴシック" pitchFamily="64" charset="-128"/>
        <a:cs typeface="+mn-cs"/>
      </a:defRPr>
    </a:lvl2pPr>
    <a:lvl3pPr marL="914400" algn="ctr" rtl="0" eaLnBrk="0" fontAlgn="base" hangingPunct="0">
      <a:spcBef>
        <a:spcPct val="0"/>
      </a:spcBef>
      <a:spcAft>
        <a:spcPct val="0"/>
      </a:spcAft>
      <a:buSzPct val="250000"/>
      <a:buFont typeface="Times" pitchFamily="64" charset="0"/>
      <a:defRPr sz="1600" kern="1200">
        <a:solidFill>
          <a:schemeClr val="tx1"/>
        </a:solidFill>
        <a:latin typeface="Arial" charset="0"/>
        <a:ea typeface="ＭＳ Ｐゴシック" pitchFamily="64" charset="-128"/>
        <a:cs typeface="+mn-cs"/>
      </a:defRPr>
    </a:lvl3pPr>
    <a:lvl4pPr marL="1371600" algn="ctr" rtl="0" eaLnBrk="0" fontAlgn="base" hangingPunct="0">
      <a:spcBef>
        <a:spcPct val="0"/>
      </a:spcBef>
      <a:spcAft>
        <a:spcPct val="0"/>
      </a:spcAft>
      <a:buSzPct val="250000"/>
      <a:buFont typeface="Times" pitchFamily="64" charset="0"/>
      <a:defRPr sz="1600" kern="1200">
        <a:solidFill>
          <a:schemeClr val="tx1"/>
        </a:solidFill>
        <a:latin typeface="Arial" charset="0"/>
        <a:ea typeface="ＭＳ Ｐゴシック" pitchFamily="64" charset="-128"/>
        <a:cs typeface="+mn-cs"/>
      </a:defRPr>
    </a:lvl4pPr>
    <a:lvl5pPr marL="1828800" algn="ctr" rtl="0" eaLnBrk="0" fontAlgn="base" hangingPunct="0">
      <a:spcBef>
        <a:spcPct val="0"/>
      </a:spcBef>
      <a:spcAft>
        <a:spcPct val="0"/>
      </a:spcAft>
      <a:buSzPct val="250000"/>
      <a:buFont typeface="Times" pitchFamily="64" charset="0"/>
      <a:defRPr sz="1600" kern="1200">
        <a:solidFill>
          <a:schemeClr val="tx1"/>
        </a:solidFill>
        <a:latin typeface="Arial" charset="0"/>
        <a:ea typeface="ＭＳ Ｐゴシック" pitchFamily="64" charset="-128"/>
        <a:cs typeface="+mn-cs"/>
      </a:defRPr>
    </a:lvl5pPr>
    <a:lvl6pPr marL="2286000" algn="l" defTabSz="914400" rtl="0" eaLnBrk="1" latinLnBrk="0" hangingPunct="1">
      <a:defRPr sz="1600" kern="1200">
        <a:solidFill>
          <a:schemeClr val="tx1"/>
        </a:solidFill>
        <a:latin typeface="Arial" charset="0"/>
        <a:ea typeface="ＭＳ Ｐゴシック" pitchFamily="64" charset="-128"/>
        <a:cs typeface="+mn-cs"/>
      </a:defRPr>
    </a:lvl6pPr>
    <a:lvl7pPr marL="2743200" algn="l" defTabSz="914400" rtl="0" eaLnBrk="1" latinLnBrk="0" hangingPunct="1">
      <a:defRPr sz="1600" kern="1200">
        <a:solidFill>
          <a:schemeClr val="tx1"/>
        </a:solidFill>
        <a:latin typeface="Arial" charset="0"/>
        <a:ea typeface="ＭＳ Ｐゴシック" pitchFamily="64" charset="-128"/>
        <a:cs typeface="+mn-cs"/>
      </a:defRPr>
    </a:lvl7pPr>
    <a:lvl8pPr marL="3200400" algn="l" defTabSz="914400" rtl="0" eaLnBrk="1" latinLnBrk="0" hangingPunct="1">
      <a:defRPr sz="1600" kern="1200">
        <a:solidFill>
          <a:schemeClr val="tx1"/>
        </a:solidFill>
        <a:latin typeface="Arial" charset="0"/>
        <a:ea typeface="ＭＳ Ｐゴシック" pitchFamily="64" charset="-128"/>
        <a:cs typeface="+mn-cs"/>
      </a:defRPr>
    </a:lvl8pPr>
    <a:lvl9pPr marL="3657600" algn="l" defTabSz="914400" rtl="0" eaLnBrk="1" latinLnBrk="0" hangingPunct="1">
      <a:defRPr sz="1600" kern="1200">
        <a:solidFill>
          <a:schemeClr val="tx1"/>
        </a:solidFill>
        <a:latin typeface="Arial" charset="0"/>
        <a:ea typeface="ＭＳ Ｐゴシック" pitchFamily="64" charset="-128"/>
        <a:cs typeface="+mn-cs"/>
      </a:defRPr>
    </a:lvl9pPr>
  </p:defaultTextStyle>
  <p:extLst>
    <p:ext uri="{521415D9-36F7-43E2-AB2F-B90AF26B5E84}">
      <p14:sectionLst xmlns:p14="http://schemas.microsoft.com/office/powerpoint/2010/main">
        <p14:section name="Standardabschnitt" id="{9E8ABBAC-9DE9-4178-9913-30FE28EADC78}">
          <p14:sldIdLst>
            <p14:sldId id="475"/>
            <p14:sldId id="476"/>
            <p14:sldId id="416"/>
            <p14:sldId id="501"/>
            <p14:sldId id="533"/>
            <p14:sldId id="500"/>
            <p14:sldId id="502"/>
            <p14:sldId id="503"/>
            <p14:sldId id="504"/>
            <p14:sldId id="505"/>
            <p14:sldId id="506"/>
            <p14:sldId id="507"/>
            <p14:sldId id="508"/>
            <p14:sldId id="534"/>
            <p14:sldId id="535"/>
            <p14:sldId id="536"/>
            <p14:sldId id="537"/>
            <p14:sldId id="538"/>
            <p14:sldId id="539"/>
            <p14:sldId id="518"/>
            <p14:sldId id="519"/>
            <p14:sldId id="520"/>
            <p14:sldId id="521"/>
            <p14:sldId id="522"/>
            <p14:sldId id="523"/>
            <p14:sldId id="525"/>
            <p14:sldId id="526"/>
            <p14:sldId id="527"/>
            <p14:sldId id="540"/>
            <p14:sldId id="558"/>
            <p14:sldId id="559"/>
            <p14:sldId id="560"/>
            <p14:sldId id="561"/>
            <p14:sldId id="562"/>
            <p14:sldId id="528"/>
            <p14:sldId id="529"/>
            <p14:sldId id="531"/>
            <p14:sldId id="541"/>
            <p14:sldId id="542"/>
            <p14:sldId id="543"/>
            <p14:sldId id="544"/>
            <p14:sldId id="545"/>
            <p14:sldId id="546"/>
            <p14:sldId id="547"/>
            <p14:sldId id="548"/>
            <p14:sldId id="549"/>
            <p14:sldId id="550"/>
            <p14:sldId id="551"/>
            <p14:sldId id="557"/>
            <p14:sldId id="552"/>
            <p14:sldId id="553"/>
            <p14:sldId id="554"/>
            <p14:sldId id="555"/>
            <p14:sldId id="556"/>
            <p14:sldId id="417"/>
            <p14:sldId id="411"/>
          </p14:sldIdLst>
        </p14:section>
      </p14:sectionLst>
    </p:ext>
    <p:ext uri="{EFAFB233-063F-42B5-8137-9DF3F51BA10A}">
      <p15:sldGuideLst xmlns:p15="http://schemas.microsoft.com/office/powerpoint/2012/main">
        <p15:guide id="1" orient="horz" pos="2913" userDrawn="1">
          <p15:clr>
            <a:srgbClr val="A4A3A4"/>
          </p15:clr>
        </p15:guide>
        <p15:guide id="2" orient="horz" pos="2459" userDrawn="1">
          <p15:clr>
            <a:srgbClr val="A4A3A4"/>
          </p15:clr>
        </p15:guide>
        <p15:guide id="3" orient="horz" pos="486" userDrawn="1">
          <p15:clr>
            <a:srgbClr val="A4A3A4"/>
          </p15:clr>
        </p15:guide>
        <p15:guide id="4" orient="horz" pos="1008" userDrawn="1">
          <p15:clr>
            <a:srgbClr val="A4A3A4"/>
          </p15:clr>
        </p15:guide>
        <p15:guide id="5" pos="5307" userDrawn="1">
          <p15:clr>
            <a:srgbClr val="A4A3A4"/>
          </p15:clr>
        </p15:guide>
        <p15:guide id="6" pos="344">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li Julia SVA-SG" initials="rj" lastIdx="1" clrIdx="0">
    <p:extLst>
      <p:ext uri="{19B8F6BF-5375-455C-9EA6-DF929625EA0E}">
        <p15:presenceInfo xmlns:p15="http://schemas.microsoft.com/office/powerpoint/2012/main" userId="Enderli Julia SVA-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666"/>
    <a:srgbClr val="81B4E2"/>
    <a:srgbClr val="878787"/>
    <a:srgbClr val="F4A7A1"/>
    <a:srgbClr val="B7B7B7"/>
    <a:srgbClr val="F18500"/>
    <a:srgbClr val="71AE28"/>
    <a:srgbClr val="9F9F9F"/>
    <a:srgbClr val="E42313"/>
    <a:srgbClr val="71A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0" autoAdjust="0"/>
    <p:restoredTop sz="82736" autoAdjust="0"/>
  </p:normalViewPr>
  <p:slideViewPr>
    <p:cSldViewPr snapToGrid="0" showGuides="1">
      <p:cViewPr varScale="1">
        <p:scale>
          <a:sx n="115" d="100"/>
          <a:sy n="115" d="100"/>
        </p:scale>
        <p:origin x="102" y="132"/>
      </p:cViewPr>
      <p:guideLst>
        <p:guide orient="horz" pos="2913"/>
        <p:guide orient="horz" pos="2459"/>
        <p:guide orient="horz" pos="486"/>
        <p:guide orient="horz" pos="1008"/>
        <p:guide pos="5307"/>
        <p:guide pos="34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3720" y="-96"/>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50D92-DE30-4FF9-835E-A9926B42AF7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de-DE"/>
        </a:p>
      </dgm:t>
    </dgm:pt>
    <dgm:pt modelId="{153157FB-09C5-4CEE-BCB1-A6A1E7796291}">
      <dgm:prSet custT="1"/>
      <dgm:spPr/>
      <dgm:t>
        <a:bodyPr/>
        <a:lstStyle/>
        <a:p>
          <a:pPr algn="ctr" rtl="0"/>
          <a:r>
            <a:rPr lang="de-CH" sz="2000" b="0" dirty="0">
              <a:solidFill>
                <a:schemeClr val="tx1"/>
              </a:solidFill>
              <a:latin typeface="+mj-lt"/>
            </a:rPr>
            <a:t>CHF 1’479</a:t>
          </a:r>
        </a:p>
      </dgm:t>
    </dgm:pt>
    <dgm:pt modelId="{EF49C4FB-60B1-47AB-85E3-5D02FBA3A653}" type="parTrans" cxnId="{64B19FBA-0EB6-4E38-AACD-F02EFEF95745}">
      <dgm:prSet/>
      <dgm:spPr/>
      <dgm:t>
        <a:bodyPr/>
        <a:lstStyle/>
        <a:p>
          <a:endParaRPr lang="de-DE"/>
        </a:p>
      </dgm:t>
    </dgm:pt>
    <dgm:pt modelId="{BBA9BC03-9D5D-49C1-8E8C-FFD0E9F7F517}" type="sibTrans" cxnId="{64B19FBA-0EB6-4E38-AACD-F02EFEF95745}">
      <dgm:prSet/>
      <dgm:spPr/>
      <dgm:t>
        <a:bodyPr/>
        <a:lstStyle/>
        <a:p>
          <a:endParaRPr lang="de-DE"/>
        </a:p>
      </dgm:t>
    </dgm:pt>
    <dgm:pt modelId="{10B2E73A-384D-4923-BF6A-0244557A9D0F}">
      <dgm:prSet custT="1"/>
      <dgm:spPr/>
      <dgm:t>
        <a:bodyPr/>
        <a:lstStyle/>
        <a:p>
          <a:pPr algn="ctr" rtl="0"/>
          <a:r>
            <a:rPr lang="de-CH" sz="2000" b="0" dirty="0">
              <a:solidFill>
                <a:schemeClr val="tx1"/>
              </a:solidFill>
              <a:latin typeface="+mj-lt"/>
              <a:cs typeface="Segoe UI Semibold" panose="020B0702040204020203" pitchFamily="34" charset="0"/>
            </a:rPr>
            <a:t>CHF 1’499</a:t>
          </a:r>
          <a:endParaRPr lang="de-CH" sz="2000" b="0" dirty="0">
            <a:latin typeface="+mj-lt"/>
          </a:endParaRPr>
        </a:p>
      </dgm:t>
    </dgm:pt>
    <dgm:pt modelId="{19AD6B87-B846-4DDF-88DC-503104E97259}" type="parTrans" cxnId="{8A4A674B-2A0B-412B-9A7B-C232F5E5E9D0}">
      <dgm:prSet/>
      <dgm:spPr/>
      <dgm:t>
        <a:bodyPr/>
        <a:lstStyle/>
        <a:p>
          <a:endParaRPr lang="de-DE"/>
        </a:p>
      </dgm:t>
    </dgm:pt>
    <dgm:pt modelId="{5FF0FF41-886B-4C6F-BA65-7DABD6315A13}" type="sibTrans" cxnId="{8A4A674B-2A0B-412B-9A7B-C232F5E5E9D0}">
      <dgm:prSet/>
      <dgm:spPr/>
      <dgm:t>
        <a:bodyPr/>
        <a:lstStyle/>
        <a:p>
          <a:endParaRPr lang="de-DE"/>
        </a:p>
      </dgm:t>
    </dgm:pt>
    <dgm:pt modelId="{6B990F90-02BB-459D-AE6A-23DEC9CD3D39}" type="pres">
      <dgm:prSet presAssocID="{B9350D92-DE30-4FF9-835E-A9926B42AF77}" presName="theList" presStyleCnt="0">
        <dgm:presLayoutVars>
          <dgm:dir/>
          <dgm:animLvl val="lvl"/>
          <dgm:resizeHandles val="exact"/>
        </dgm:presLayoutVars>
      </dgm:prSet>
      <dgm:spPr/>
    </dgm:pt>
    <dgm:pt modelId="{65606132-C970-4C64-B338-4E395E7D52D6}" type="pres">
      <dgm:prSet presAssocID="{10B2E73A-384D-4923-BF6A-0244557A9D0F}" presName="compNode" presStyleCnt="0"/>
      <dgm:spPr/>
    </dgm:pt>
    <dgm:pt modelId="{EAB0AF6F-02DD-4864-802D-FB1BF0A78163}" type="pres">
      <dgm:prSet presAssocID="{10B2E73A-384D-4923-BF6A-0244557A9D0F}" presName="noGeometry" presStyleCnt="0"/>
      <dgm:spPr/>
    </dgm:pt>
    <dgm:pt modelId="{098C7002-F75C-4419-BEB6-BA177D4DE24A}" type="pres">
      <dgm:prSet presAssocID="{10B2E73A-384D-4923-BF6A-0244557A9D0F}" presName="childTextVisible" presStyleLbl="bgAccFollowNode1" presStyleIdx="0" presStyleCnt="2">
        <dgm:presLayoutVars>
          <dgm:bulletEnabled val="1"/>
        </dgm:presLayoutVars>
      </dgm:prSet>
      <dgm:spPr>
        <a:solidFill>
          <a:srgbClr val="71AE28">
            <a:alpha val="90000"/>
          </a:srgbClr>
        </a:solidFill>
      </dgm:spPr>
    </dgm:pt>
    <dgm:pt modelId="{EFC7E940-05CA-4EBB-8BCD-BE4FE78B91BB}" type="pres">
      <dgm:prSet presAssocID="{10B2E73A-384D-4923-BF6A-0244557A9D0F}" presName="childTextHidden" presStyleLbl="bgAccFollowNode1" presStyleIdx="0" presStyleCnt="2"/>
      <dgm:spPr/>
    </dgm:pt>
    <dgm:pt modelId="{7022E094-2053-4664-AD19-BBA9872AFDE5}" type="pres">
      <dgm:prSet presAssocID="{10B2E73A-384D-4923-BF6A-0244557A9D0F}" presName="parentText" presStyleLbl="node1" presStyleIdx="0" presStyleCnt="2">
        <dgm:presLayoutVars>
          <dgm:chMax val="1"/>
          <dgm:bulletEnabled val="1"/>
        </dgm:presLayoutVars>
      </dgm:prSet>
      <dgm:spPr/>
    </dgm:pt>
    <dgm:pt modelId="{0091F8DE-C057-4ECF-A5B6-7C5C1951102B}" type="pres">
      <dgm:prSet presAssocID="{10B2E73A-384D-4923-BF6A-0244557A9D0F}" presName="aSpace" presStyleCnt="0"/>
      <dgm:spPr/>
    </dgm:pt>
    <dgm:pt modelId="{FFF34EEA-7003-4970-8905-423ADA90AA82}" type="pres">
      <dgm:prSet presAssocID="{153157FB-09C5-4CEE-BCB1-A6A1E7796291}" presName="compNode" presStyleCnt="0"/>
      <dgm:spPr/>
    </dgm:pt>
    <dgm:pt modelId="{1E53C994-30F0-45B9-8DF8-D716A77143E7}" type="pres">
      <dgm:prSet presAssocID="{153157FB-09C5-4CEE-BCB1-A6A1E7796291}" presName="noGeometry" presStyleCnt="0"/>
      <dgm:spPr/>
    </dgm:pt>
    <dgm:pt modelId="{C22E9F2F-9D1F-4221-809C-EAD16E330147}" type="pres">
      <dgm:prSet presAssocID="{153157FB-09C5-4CEE-BCB1-A6A1E7796291}" presName="childTextVisible" presStyleLbl="bgAccFollowNode1" presStyleIdx="1" presStyleCnt="2">
        <dgm:presLayoutVars>
          <dgm:bulletEnabled val="1"/>
        </dgm:presLayoutVars>
      </dgm:prSet>
      <dgm:spPr>
        <a:solidFill>
          <a:srgbClr val="81B4E2">
            <a:alpha val="90000"/>
          </a:srgbClr>
        </a:solidFill>
      </dgm:spPr>
    </dgm:pt>
    <dgm:pt modelId="{C7C8F94B-A82B-4240-B0B3-477A766205DE}" type="pres">
      <dgm:prSet presAssocID="{153157FB-09C5-4CEE-BCB1-A6A1E7796291}" presName="childTextHidden" presStyleLbl="bgAccFollowNode1" presStyleIdx="1" presStyleCnt="2"/>
      <dgm:spPr/>
    </dgm:pt>
    <dgm:pt modelId="{A2AD885F-EE47-4180-8101-9FB706BDF65E}" type="pres">
      <dgm:prSet presAssocID="{153157FB-09C5-4CEE-BCB1-A6A1E7796291}" presName="parentText" presStyleLbl="node1" presStyleIdx="1" presStyleCnt="2">
        <dgm:presLayoutVars>
          <dgm:chMax val="1"/>
          <dgm:bulletEnabled val="1"/>
        </dgm:presLayoutVars>
      </dgm:prSet>
      <dgm:spPr/>
    </dgm:pt>
  </dgm:ptLst>
  <dgm:cxnLst>
    <dgm:cxn modelId="{8A4A674B-2A0B-412B-9A7B-C232F5E5E9D0}" srcId="{B9350D92-DE30-4FF9-835E-A9926B42AF77}" destId="{10B2E73A-384D-4923-BF6A-0244557A9D0F}" srcOrd="0" destOrd="0" parTransId="{19AD6B87-B846-4DDF-88DC-503104E97259}" sibTransId="{5FF0FF41-886B-4C6F-BA65-7DABD6315A13}"/>
    <dgm:cxn modelId="{B18B995A-564E-469A-961C-9DC535500330}" type="presOf" srcId="{10B2E73A-384D-4923-BF6A-0244557A9D0F}" destId="{7022E094-2053-4664-AD19-BBA9872AFDE5}" srcOrd="0" destOrd="0" presId="urn:microsoft.com/office/officeart/2005/8/layout/hProcess6"/>
    <dgm:cxn modelId="{3A340FA8-2AF5-4402-8471-23296747B0E7}" type="presOf" srcId="{153157FB-09C5-4CEE-BCB1-A6A1E7796291}" destId="{A2AD885F-EE47-4180-8101-9FB706BDF65E}" srcOrd="0" destOrd="0" presId="urn:microsoft.com/office/officeart/2005/8/layout/hProcess6"/>
    <dgm:cxn modelId="{64B19FBA-0EB6-4E38-AACD-F02EFEF95745}" srcId="{B9350D92-DE30-4FF9-835E-A9926B42AF77}" destId="{153157FB-09C5-4CEE-BCB1-A6A1E7796291}" srcOrd="1" destOrd="0" parTransId="{EF49C4FB-60B1-47AB-85E3-5D02FBA3A653}" sibTransId="{BBA9BC03-9D5D-49C1-8E8C-FFD0E9F7F517}"/>
    <dgm:cxn modelId="{F95DA3E7-D4BA-4276-B775-39464DEADAAC}" type="presOf" srcId="{B9350D92-DE30-4FF9-835E-A9926B42AF77}" destId="{6B990F90-02BB-459D-AE6A-23DEC9CD3D39}" srcOrd="0" destOrd="0" presId="urn:microsoft.com/office/officeart/2005/8/layout/hProcess6"/>
    <dgm:cxn modelId="{7665E98D-DC7B-4390-A475-62CE6792D859}" type="presParOf" srcId="{6B990F90-02BB-459D-AE6A-23DEC9CD3D39}" destId="{65606132-C970-4C64-B338-4E395E7D52D6}" srcOrd="0" destOrd="0" presId="urn:microsoft.com/office/officeart/2005/8/layout/hProcess6"/>
    <dgm:cxn modelId="{501BD9C5-9C50-4E5D-B9C8-0FB7A2A0CABA}" type="presParOf" srcId="{65606132-C970-4C64-B338-4E395E7D52D6}" destId="{EAB0AF6F-02DD-4864-802D-FB1BF0A78163}" srcOrd="0" destOrd="0" presId="urn:microsoft.com/office/officeart/2005/8/layout/hProcess6"/>
    <dgm:cxn modelId="{29F58E45-4D1D-4E71-BE07-FEF5FD837A5E}" type="presParOf" srcId="{65606132-C970-4C64-B338-4E395E7D52D6}" destId="{098C7002-F75C-4419-BEB6-BA177D4DE24A}" srcOrd="1" destOrd="0" presId="urn:microsoft.com/office/officeart/2005/8/layout/hProcess6"/>
    <dgm:cxn modelId="{5F530619-413C-4B96-81C9-ACAE7D7A9348}" type="presParOf" srcId="{65606132-C970-4C64-B338-4E395E7D52D6}" destId="{EFC7E940-05CA-4EBB-8BCD-BE4FE78B91BB}" srcOrd="2" destOrd="0" presId="urn:microsoft.com/office/officeart/2005/8/layout/hProcess6"/>
    <dgm:cxn modelId="{ABD67E1C-9315-4AAB-8025-019DBAA7D231}" type="presParOf" srcId="{65606132-C970-4C64-B338-4E395E7D52D6}" destId="{7022E094-2053-4664-AD19-BBA9872AFDE5}" srcOrd="3" destOrd="0" presId="urn:microsoft.com/office/officeart/2005/8/layout/hProcess6"/>
    <dgm:cxn modelId="{02421A84-0F43-4B4C-8A2E-60AB94B071F7}" type="presParOf" srcId="{6B990F90-02BB-459D-AE6A-23DEC9CD3D39}" destId="{0091F8DE-C057-4ECF-A5B6-7C5C1951102B}" srcOrd="1" destOrd="0" presId="urn:microsoft.com/office/officeart/2005/8/layout/hProcess6"/>
    <dgm:cxn modelId="{1BC167CA-57D9-4403-8776-B46305F7124C}" type="presParOf" srcId="{6B990F90-02BB-459D-AE6A-23DEC9CD3D39}" destId="{FFF34EEA-7003-4970-8905-423ADA90AA82}" srcOrd="2" destOrd="0" presId="urn:microsoft.com/office/officeart/2005/8/layout/hProcess6"/>
    <dgm:cxn modelId="{D5B49E8C-E85F-4F4C-A5AE-369FAE267596}" type="presParOf" srcId="{FFF34EEA-7003-4970-8905-423ADA90AA82}" destId="{1E53C994-30F0-45B9-8DF8-D716A77143E7}" srcOrd="0" destOrd="0" presId="urn:microsoft.com/office/officeart/2005/8/layout/hProcess6"/>
    <dgm:cxn modelId="{7AF66911-4104-4763-B9EF-D98F7501BF56}" type="presParOf" srcId="{FFF34EEA-7003-4970-8905-423ADA90AA82}" destId="{C22E9F2F-9D1F-4221-809C-EAD16E330147}" srcOrd="1" destOrd="0" presId="urn:microsoft.com/office/officeart/2005/8/layout/hProcess6"/>
    <dgm:cxn modelId="{7D8C46EE-0B47-4663-BF2C-1D208B1A53F9}" type="presParOf" srcId="{FFF34EEA-7003-4970-8905-423ADA90AA82}" destId="{C7C8F94B-A82B-4240-B0B3-477A766205DE}" srcOrd="2" destOrd="0" presId="urn:microsoft.com/office/officeart/2005/8/layout/hProcess6"/>
    <dgm:cxn modelId="{EF0FB367-5775-4551-86F9-AD3FDE20F36C}" type="presParOf" srcId="{FFF34EEA-7003-4970-8905-423ADA90AA82}" destId="{A2AD885F-EE47-4180-8101-9FB706BDF65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F60E9-8521-4039-9B2A-73BCE57083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A7079D5-DEFC-41BE-84F9-CD6E1F6177ED}">
      <dgm:prSet/>
      <dgm:spPr>
        <a:solidFill>
          <a:srgbClr val="71AE28"/>
        </a:solidFill>
      </dgm:spPr>
      <dgm:t>
        <a:bodyPr/>
        <a:lstStyle/>
        <a:p>
          <a:pPr rtl="0"/>
          <a:r>
            <a:rPr lang="de-CH" u="none" dirty="0">
              <a:latin typeface="Segoe UI" panose="020B0502040204020203" pitchFamily="34" charset="0"/>
              <a:cs typeface="Segoe UI" panose="020B0502040204020203" pitchFamily="34" charset="0"/>
            </a:rPr>
            <a:t>Übergangsrecht </a:t>
          </a:r>
          <a:r>
            <a:rPr lang="de-CH" dirty="0">
              <a:latin typeface="Segoe UI" panose="020B0502040204020203" pitchFamily="34" charset="0"/>
              <a:cs typeface="Segoe UI" panose="020B0502040204020203" pitchFamily="34" charset="0"/>
            </a:rPr>
            <a:t>(nur bei neurechtlichen Fällen anzuwenden)</a:t>
          </a:r>
        </a:p>
      </dgm:t>
    </dgm:pt>
    <dgm:pt modelId="{A45B8BE5-8358-4E2A-9D57-4767963F892C}" type="parTrans" cxnId="{13DCDA1C-0556-4D42-B154-53769137C3BE}">
      <dgm:prSet/>
      <dgm:spPr/>
      <dgm:t>
        <a:bodyPr/>
        <a:lstStyle/>
        <a:p>
          <a:endParaRPr lang="de-DE"/>
        </a:p>
      </dgm:t>
    </dgm:pt>
    <dgm:pt modelId="{C0875FD7-AF3E-4BCE-B8E7-B54A8ED84D01}" type="sibTrans" cxnId="{13DCDA1C-0556-4D42-B154-53769137C3BE}">
      <dgm:prSet/>
      <dgm:spPr/>
      <dgm:t>
        <a:bodyPr/>
        <a:lstStyle/>
        <a:p>
          <a:endParaRPr lang="de-DE"/>
        </a:p>
      </dgm:t>
    </dgm:pt>
    <dgm:pt modelId="{7D23FD45-EC0F-41B5-892A-A5CF55ADF61B}">
      <dgm:prSet/>
      <dgm:spPr/>
      <dgm:t>
        <a:bodyPr/>
        <a:lstStyle/>
        <a:p>
          <a:pPr rtl="0"/>
          <a:r>
            <a:rPr lang="de-CH" dirty="0">
              <a:latin typeface="Segoe UI" panose="020B0502040204020203" pitchFamily="34" charset="0"/>
              <a:cs typeface="Segoe UI" panose="020B0502040204020203" pitchFamily="34" charset="0"/>
            </a:rPr>
            <a:t>Vermögensschwelle</a:t>
          </a:r>
        </a:p>
      </dgm:t>
    </dgm:pt>
    <dgm:pt modelId="{AC7C35AB-92A0-42E0-A196-F66D8D92ACD0}" type="parTrans" cxnId="{2FC58BED-888E-4A07-8898-BDDD23A1885B}">
      <dgm:prSet/>
      <dgm:spPr/>
      <dgm:t>
        <a:bodyPr/>
        <a:lstStyle/>
        <a:p>
          <a:endParaRPr lang="de-DE"/>
        </a:p>
      </dgm:t>
    </dgm:pt>
    <dgm:pt modelId="{BDFD3DF6-2D0E-4B5B-8DAC-ADF591790C9E}" type="sibTrans" cxnId="{2FC58BED-888E-4A07-8898-BDDD23A1885B}">
      <dgm:prSet/>
      <dgm:spPr/>
      <dgm:t>
        <a:bodyPr/>
        <a:lstStyle/>
        <a:p>
          <a:endParaRPr lang="de-DE"/>
        </a:p>
      </dgm:t>
    </dgm:pt>
    <dgm:pt modelId="{E092EA50-7491-413C-9BA7-0D4DF2902A9F}">
      <dgm:prSet/>
      <dgm:spPr>
        <a:solidFill>
          <a:srgbClr val="71AE28"/>
        </a:solidFill>
      </dgm:spPr>
      <dgm:t>
        <a:bodyPr/>
        <a:lstStyle/>
        <a:p>
          <a:pPr rtl="0"/>
          <a:r>
            <a:rPr lang="de-CH" u="none" dirty="0">
              <a:latin typeface="Segoe UI" panose="020B0502040204020203" pitchFamily="34" charset="0"/>
              <a:cs typeface="Segoe UI" panose="020B0502040204020203" pitchFamily="34" charset="0"/>
            </a:rPr>
            <a:t>Nicht Übergangsrecht </a:t>
          </a:r>
          <a:r>
            <a:rPr lang="de-CH" dirty="0">
              <a:latin typeface="Segoe UI" panose="020B0502040204020203" pitchFamily="34" charset="0"/>
              <a:cs typeface="Segoe UI" panose="020B0502040204020203" pitchFamily="34" charset="0"/>
            </a:rPr>
            <a:t>(für sämtliche Fälle anzuwenden)</a:t>
          </a:r>
        </a:p>
      </dgm:t>
    </dgm:pt>
    <dgm:pt modelId="{B3415DAE-3860-4C01-9786-7DA6B7E75E7C}" type="parTrans" cxnId="{4308B1A6-96F2-4CD2-A191-A04A74B62C97}">
      <dgm:prSet/>
      <dgm:spPr/>
      <dgm:t>
        <a:bodyPr/>
        <a:lstStyle/>
        <a:p>
          <a:endParaRPr lang="de-DE"/>
        </a:p>
      </dgm:t>
    </dgm:pt>
    <dgm:pt modelId="{C1AAEDAE-7BAA-4D78-92CC-C4197769F96A}" type="sibTrans" cxnId="{4308B1A6-96F2-4CD2-A191-A04A74B62C97}">
      <dgm:prSet/>
      <dgm:spPr/>
      <dgm:t>
        <a:bodyPr/>
        <a:lstStyle/>
        <a:p>
          <a:endParaRPr lang="de-DE"/>
        </a:p>
      </dgm:t>
    </dgm:pt>
    <dgm:pt modelId="{CA365EE3-BDCF-4FF7-8B31-BC95D676C4B3}">
      <dgm:prSet/>
      <dgm:spPr/>
      <dgm:t>
        <a:bodyPr/>
        <a:lstStyle/>
        <a:p>
          <a:pPr rtl="0"/>
          <a:r>
            <a:rPr lang="de-CH" dirty="0">
              <a:latin typeface="Segoe UI" panose="020B0502040204020203" pitchFamily="34" charset="0"/>
              <a:cs typeface="Segoe UI" panose="020B0502040204020203" pitchFamily="34" charset="0"/>
            </a:rPr>
            <a:t>Minimalgarantie (EL-Mindesthöhe)</a:t>
          </a:r>
        </a:p>
      </dgm:t>
    </dgm:pt>
    <dgm:pt modelId="{794B5E5D-92C5-4BF3-8E0F-B08EF991C685}" type="parTrans" cxnId="{434D29AF-06AA-4772-BA31-E93527A90E1A}">
      <dgm:prSet/>
      <dgm:spPr/>
      <dgm:t>
        <a:bodyPr/>
        <a:lstStyle/>
        <a:p>
          <a:endParaRPr lang="de-DE"/>
        </a:p>
      </dgm:t>
    </dgm:pt>
    <dgm:pt modelId="{0F5CF03C-3FEB-46E6-9B35-E9D78DF69A49}" type="sibTrans" cxnId="{434D29AF-06AA-4772-BA31-E93527A90E1A}">
      <dgm:prSet/>
      <dgm:spPr/>
      <dgm:t>
        <a:bodyPr/>
        <a:lstStyle/>
        <a:p>
          <a:endParaRPr lang="de-DE"/>
        </a:p>
      </dgm:t>
    </dgm:pt>
    <dgm:pt modelId="{1D4C0708-51BC-416A-BDE7-FD7FE3696747}">
      <dgm:prSet/>
      <dgm:spPr/>
      <dgm:t>
        <a:bodyPr/>
        <a:lstStyle/>
        <a:p>
          <a:pPr rtl="0"/>
          <a:r>
            <a:rPr lang="de-CH" dirty="0">
              <a:latin typeface="Segoe UI" panose="020B0502040204020203" pitchFamily="34" charset="0"/>
              <a:cs typeface="Segoe UI" panose="020B0502040204020203" pitchFamily="34" charset="0"/>
            </a:rPr>
            <a:t>anerkannte Ausgaben</a:t>
          </a:r>
        </a:p>
      </dgm:t>
    </dgm:pt>
    <dgm:pt modelId="{0CB9414A-34C8-46E8-8988-F3EBA6B0F27A}" type="parTrans" cxnId="{6B577232-D10E-4719-B304-448D0C365069}">
      <dgm:prSet/>
      <dgm:spPr/>
      <dgm:t>
        <a:bodyPr/>
        <a:lstStyle/>
        <a:p>
          <a:endParaRPr lang="de-DE"/>
        </a:p>
      </dgm:t>
    </dgm:pt>
    <dgm:pt modelId="{DD7F8422-4C34-40C9-B189-2EBDB48A75CC}" type="sibTrans" cxnId="{6B577232-D10E-4719-B304-448D0C365069}">
      <dgm:prSet/>
      <dgm:spPr/>
      <dgm:t>
        <a:bodyPr/>
        <a:lstStyle/>
        <a:p>
          <a:endParaRPr lang="de-DE"/>
        </a:p>
      </dgm:t>
    </dgm:pt>
    <dgm:pt modelId="{AA1AF89C-973A-42DE-9476-BA1C75F09672}">
      <dgm:prSet/>
      <dgm:spPr/>
      <dgm:t>
        <a:bodyPr/>
        <a:lstStyle/>
        <a:p>
          <a:r>
            <a:rPr lang="de-CH" dirty="0">
              <a:latin typeface="Segoe UI" panose="020B0502040204020203" pitchFamily="34" charset="0"/>
              <a:cs typeface="Segoe UI" panose="020B0502040204020203" pitchFamily="34" charset="0"/>
            </a:rPr>
            <a:t>Unterbruch gewöhnlicher Aufenthalt und Karenzfrist</a:t>
          </a:r>
        </a:p>
      </dgm:t>
    </dgm:pt>
    <dgm:pt modelId="{48FA5353-01DC-4262-B4BD-B0626A88473A}" type="parTrans" cxnId="{A297BD9E-084C-4326-87ED-297E18C5C75F}">
      <dgm:prSet/>
      <dgm:spPr/>
      <dgm:t>
        <a:bodyPr/>
        <a:lstStyle/>
        <a:p>
          <a:endParaRPr lang="de-DE"/>
        </a:p>
      </dgm:t>
    </dgm:pt>
    <dgm:pt modelId="{A25370B2-FED8-4F18-BFE5-69935296713A}" type="sibTrans" cxnId="{A297BD9E-084C-4326-87ED-297E18C5C75F}">
      <dgm:prSet/>
      <dgm:spPr/>
      <dgm:t>
        <a:bodyPr/>
        <a:lstStyle/>
        <a:p>
          <a:endParaRPr lang="de-DE"/>
        </a:p>
      </dgm:t>
    </dgm:pt>
    <dgm:pt modelId="{9B7D0B65-CE30-4B3F-A703-42974F91570F}">
      <dgm:prSet/>
      <dgm:spPr/>
      <dgm:t>
        <a:bodyPr/>
        <a:lstStyle/>
        <a:p>
          <a:r>
            <a:rPr lang="de-CH" dirty="0">
              <a:latin typeface="Segoe UI" panose="020B0502040204020203" pitchFamily="34" charset="0"/>
              <a:cs typeface="Segoe UI" panose="020B0502040204020203" pitchFamily="34" charset="0"/>
            </a:rPr>
            <a:t>Tagesgenaue Berücksichtigung der </a:t>
          </a:r>
          <a:r>
            <a:rPr lang="de-CH" dirty="0" err="1">
              <a:latin typeface="Segoe UI" panose="020B0502040204020203" pitchFamily="34" charset="0"/>
              <a:cs typeface="Segoe UI" panose="020B0502040204020203" pitchFamily="34" charset="0"/>
            </a:rPr>
            <a:t>Heimtaxe</a:t>
          </a:r>
          <a:r>
            <a:rPr lang="de-CH" dirty="0">
              <a:latin typeface="Segoe UI" panose="020B0502040204020203" pitchFamily="34" charset="0"/>
              <a:cs typeface="Segoe UI" panose="020B0502040204020203" pitchFamily="34" charset="0"/>
            </a:rPr>
            <a:t> (Ein- und Austrittsmonat)</a:t>
          </a:r>
        </a:p>
      </dgm:t>
    </dgm:pt>
    <dgm:pt modelId="{2EDA2757-15E0-48FC-AD49-13B453BA7E72}" type="parTrans" cxnId="{273F6271-5AC7-4DC8-97AE-25F077DB77FE}">
      <dgm:prSet/>
      <dgm:spPr/>
      <dgm:t>
        <a:bodyPr/>
        <a:lstStyle/>
        <a:p>
          <a:endParaRPr lang="de-DE"/>
        </a:p>
      </dgm:t>
    </dgm:pt>
    <dgm:pt modelId="{829FEE1F-5A83-4B8B-A957-DAEA09000F17}" type="sibTrans" cxnId="{273F6271-5AC7-4DC8-97AE-25F077DB77FE}">
      <dgm:prSet/>
      <dgm:spPr/>
      <dgm:t>
        <a:bodyPr/>
        <a:lstStyle/>
        <a:p>
          <a:endParaRPr lang="de-DE"/>
        </a:p>
      </dgm:t>
    </dgm:pt>
    <dgm:pt modelId="{3A8DAAC9-8CBE-4199-A15E-82B90291DC05}">
      <dgm:prSet/>
      <dgm:spPr/>
      <dgm:t>
        <a:bodyPr/>
        <a:lstStyle/>
        <a:p>
          <a:r>
            <a:rPr lang="de-CH" dirty="0">
              <a:latin typeface="Segoe UI" panose="020B0502040204020203" pitchFamily="34" charset="0"/>
              <a:cs typeface="Segoe UI" panose="020B0502040204020203" pitchFamily="34" charset="0"/>
            </a:rPr>
            <a:t>Drittauszahlung an Leistungserbringer</a:t>
          </a:r>
        </a:p>
      </dgm:t>
    </dgm:pt>
    <dgm:pt modelId="{5BECF0E7-4D9A-47F6-8250-2BE31E28FAAA}" type="parTrans" cxnId="{8C089332-253A-458C-9FF0-01E3B63C45A5}">
      <dgm:prSet/>
      <dgm:spPr/>
      <dgm:t>
        <a:bodyPr/>
        <a:lstStyle/>
        <a:p>
          <a:endParaRPr lang="de-DE"/>
        </a:p>
      </dgm:t>
    </dgm:pt>
    <dgm:pt modelId="{852FD7A0-92B2-4868-8156-48E6D122ADB0}" type="sibTrans" cxnId="{8C089332-253A-458C-9FF0-01E3B63C45A5}">
      <dgm:prSet/>
      <dgm:spPr/>
      <dgm:t>
        <a:bodyPr/>
        <a:lstStyle/>
        <a:p>
          <a:endParaRPr lang="de-DE"/>
        </a:p>
      </dgm:t>
    </dgm:pt>
    <dgm:pt modelId="{D5B73956-60A3-4F4D-A61E-D94D116B6F1C}">
      <dgm:prSet/>
      <dgm:spPr/>
      <dgm:t>
        <a:bodyPr/>
        <a:lstStyle/>
        <a:p>
          <a:pPr rtl="0"/>
          <a:endParaRPr lang="de-CH" dirty="0">
            <a:latin typeface="Segoe UI" panose="020B0502040204020203" pitchFamily="34" charset="0"/>
            <a:cs typeface="Segoe UI" panose="020B0502040204020203" pitchFamily="34" charset="0"/>
          </a:endParaRPr>
        </a:p>
      </dgm:t>
    </dgm:pt>
    <dgm:pt modelId="{087571AC-76A1-4B89-9F01-D8F3C0A20B09}" type="parTrans" cxnId="{C9AD63C0-DCDE-48AE-97FB-26C4239D0E30}">
      <dgm:prSet/>
      <dgm:spPr/>
      <dgm:t>
        <a:bodyPr/>
        <a:lstStyle/>
        <a:p>
          <a:endParaRPr lang="de-DE"/>
        </a:p>
      </dgm:t>
    </dgm:pt>
    <dgm:pt modelId="{EC5C6F31-0C42-4243-8782-3120D5814EE1}" type="sibTrans" cxnId="{C9AD63C0-DCDE-48AE-97FB-26C4239D0E30}">
      <dgm:prSet/>
      <dgm:spPr/>
      <dgm:t>
        <a:bodyPr/>
        <a:lstStyle/>
        <a:p>
          <a:endParaRPr lang="de-DE"/>
        </a:p>
      </dgm:t>
    </dgm:pt>
    <dgm:pt modelId="{1D425D85-F93B-4C4D-A050-0DE297814801}">
      <dgm:prSet/>
      <dgm:spPr/>
      <dgm:t>
        <a:bodyPr/>
        <a:lstStyle/>
        <a:p>
          <a:r>
            <a:rPr lang="de-CH" dirty="0">
              <a:latin typeface="Segoe UI" panose="020B0502040204020203" pitchFamily="34" charset="0"/>
              <a:cs typeface="Segoe UI" panose="020B0502040204020203" pitchFamily="34" charset="0"/>
            </a:rPr>
            <a:t>Rückerstattung rechtmässig bezogener EL</a:t>
          </a:r>
        </a:p>
      </dgm:t>
    </dgm:pt>
    <dgm:pt modelId="{EA892F75-9D6E-4FE7-896C-7512B6E13E02}" type="parTrans" cxnId="{7AB49ED5-E2DD-4AC7-814D-B52A1CC6EEA0}">
      <dgm:prSet/>
      <dgm:spPr/>
      <dgm:t>
        <a:bodyPr/>
        <a:lstStyle/>
        <a:p>
          <a:endParaRPr lang="de-DE"/>
        </a:p>
      </dgm:t>
    </dgm:pt>
    <dgm:pt modelId="{ED20728E-8F85-4523-BF25-A47A32259719}" type="sibTrans" cxnId="{7AB49ED5-E2DD-4AC7-814D-B52A1CC6EEA0}">
      <dgm:prSet/>
      <dgm:spPr/>
      <dgm:t>
        <a:bodyPr/>
        <a:lstStyle/>
        <a:p>
          <a:endParaRPr lang="de-DE"/>
        </a:p>
      </dgm:t>
    </dgm:pt>
    <dgm:pt modelId="{5D7F53A9-8E77-4011-A8D2-951A08690B05}" type="pres">
      <dgm:prSet presAssocID="{5C6F60E9-8521-4039-9B2A-73BCE5708317}" presName="linear" presStyleCnt="0">
        <dgm:presLayoutVars>
          <dgm:animLvl val="lvl"/>
          <dgm:resizeHandles val="exact"/>
        </dgm:presLayoutVars>
      </dgm:prSet>
      <dgm:spPr/>
    </dgm:pt>
    <dgm:pt modelId="{6D188C63-4F9B-4C2B-BB32-C1C30A76A390}" type="pres">
      <dgm:prSet presAssocID="{AA7079D5-DEFC-41BE-84F9-CD6E1F6177ED}" presName="parentText" presStyleLbl="node1" presStyleIdx="0" presStyleCnt="2" custLinFactNeighborX="-1572">
        <dgm:presLayoutVars>
          <dgm:chMax val="0"/>
          <dgm:bulletEnabled val="1"/>
        </dgm:presLayoutVars>
      </dgm:prSet>
      <dgm:spPr/>
    </dgm:pt>
    <dgm:pt modelId="{18A4880C-89DD-491F-9A92-99F373097EAD}" type="pres">
      <dgm:prSet presAssocID="{AA7079D5-DEFC-41BE-84F9-CD6E1F6177ED}" presName="childText" presStyleLbl="revTx" presStyleIdx="0" presStyleCnt="2">
        <dgm:presLayoutVars>
          <dgm:bulletEnabled val="1"/>
        </dgm:presLayoutVars>
      </dgm:prSet>
      <dgm:spPr/>
    </dgm:pt>
    <dgm:pt modelId="{E2341D5A-269F-4883-86E8-F8662AC35D6C}" type="pres">
      <dgm:prSet presAssocID="{E092EA50-7491-413C-9BA7-0D4DF2902A9F}" presName="parentText" presStyleLbl="node1" presStyleIdx="1" presStyleCnt="2">
        <dgm:presLayoutVars>
          <dgm:chMax val="0"/>
          <dgm:bulletEnabled val="1"/>
        </dgm:presLayoutVars>
      </dgm:prSet>
      <dgm:spPr/>
    </dgm:pt>
    <dgm:pt modelId="{1B6E047F-09B6-4DC7-8672-FC110F86AB4A}" type="pres">
      <dgm:prSet presAssocID="{E092EA50-7491-413C-9BA7-0D4DF2902A9F}" presName="childText" presStyleLbl="revTx" presStyleIdx="1" presStyleCnt="2">
        <dgm:presLayoutVars>
          <dgm:bulletEnabled val="1"/>
        </dgm:presLayoutVars>
      </dgm:prSet>
      <dgm:spPr/>
    </dgm:pt>
  </dgm:ptLst>
  <dgm:cxnLst>
    <dgm:cxn modelId="{557D0118-110F-49C3-A3BC-2EBCCA7AADE3}" type="presOf" srcId="{CA365EE3-BDCF-4FF7-8B31-BC95D676C4B3}" destId="{18A4880C-89DD-491F-9A92-99F373097EAD}" srcOrd="0" destOrd="1" presId="urn:microsoft.com/office/officeart/2005/8/layout/vList2"/>
    <dgm:cxn modelId="{13DCDA1C-0556-4D42-B154-53769137C3BE}" srcId="{5C6F60E9-8521-4039-9B2A-73BCE5708317}" destId="{AA7079D5-DEFC-41BE-84F9-CD6E1F6177ED}" srcOrd="0" destOrd="0" parTransId="{A45B8BE5-8358-4E2A-9D57-4767963F892C}" sibTransId="{C0875FD7-AF3E-4BCE-B8E7-B54A8ED84D01}"/>
    <dgm:cxn modelId="{EBEC741D-767E-49B9-9280-3361D8E81A0B}" type="presOf" srcId="{1D4C0708-51BC-416A-BDE7-FD7FE3696747}" destId="{18A4880C-89DD-491F-9A92-99F373097EAD}" srcOrd="0" destOrd="2" presId="urn:microsoft.com/office/officeart/2005/8/layout/vList2"/>
    <dgm:cxn modelId="{0327401E-D5FA-4E42-8A2D-A71554B62C0F}" type="presOf" srcId="{7D23FD45-EC0F-41B5-892A-A5CF55ADF61B}" destId="{18A4880C-89DD-491F-9A92-99F373097EAD}" srcOrd="0" destOrd="0" presId="urn:microsoft.com/office/officeart/2005/8/layout/vList2"/>
    <dgm:cxn modelId="{1FA3D623-111D-43A0-8621-4AF9983D9D6D}" type="presOf" srcId="{1D425D85-F93B-4C4D-A050-0DE297814801}" destId="{1B6E047F-09B6-4DC7-8672-FC110F86AB4A}" srcOrd="0" destOrd="3" presId="urn:microsoft.com/office/officeart/2005/8/layout/vList2"/>
    <dgm:cxn modelId="{6B577232-D10E-4719-B304-448D0C365069}" srcId="{AA7079D5-DEFC-41BE-84F9-CD6E1F6177ED}" destId="{1D4C0708-51BC-416A-BDE7-FD7FE3696747}" srcOrd="2" destOrd="0" parTransId="{0CB9414A-34C8-46E8-8988-F3EBA6B0F27A}" sibTransId="{DD7F8422-4C34-40C9-B189-2EBDB48A75CC}"/>
    <dgm:cxn modelId="{8C089332-253A-458C-9FF0-01E3B63C45A5}" srcId="{E092EA50-7491-413C-9BA7-0D4DF2902A9F}" destId="{3A8DAAC9-8CBE-4199-A15E-82B90291DC05}" srcOrd="2" destOrd="0" parTransId="{5BECF0E7-4D9A-47F6-8250-2BE31E28FAAA}" sibTransId="{852FD7A0-92B2-4868-8156-48E6D122ADB0}"/>
    <dgm:cxn modelId="{273F6271-5AC7-4DC8-97AE-25F077DB77FE}" srcId="{E092EA50-7491-413C-9BA7-0D4DF2902A9F}" destId="{9B7D0B65-CE30-4B3F-A703-42974F91570F}" srcOrd="1" destOrd="0" parTransId="{2EDA2757-15E0-48FC-AD49-13B453BA7E72}" sibTransId="{829FEE1F-5A83-4B8B-A957-DAEA09000F17}"/>
    <dgm:cxn modelId="{04EC8874-CAB5-43A7-BA87-700831AB212C}" type="presOf" srcId="{AA1AF89C-973A-42DE-9476-BA1C75F09672}" destId="{1B6E047F-09B6-4DC7-8672-FC110F86AB4A}" srcOrd="0" destOrd="0" presId="urn:microsoft.com/office/officeart/2005/8/layout/vList2"/>
    <dgm:cxn modelId="{47CB7755-1588-4842-AAFB-1DB2E3E6443F}" type="presOf" srcId="{3A8DAAC9-8CBE-4199-A15E-82B90291DC05}" destId="{1B6E047F-09B6-4DC7-8672-FC110F86AB4A}" srcOrd="0" destOrd="2" presId="urn:microsoft.com/office/officeart/2005/8/layout/vList2"/>
    <dgm:cxn modelId="{A297BD9E-084C-4326-87ED-297E18C5C75F}" srcId="{E092EA50-7491-413C-9BA7-0D4DF2902A9F}" destId="{AA1AF89C-973A-42DE-9476-BA1C75F09672}" srcOrd="0" destOrd="0" parTransId="{48FA5353-01DC-4262-B4BD-B0626A88473A}" sibTransId="{A25370B2-FED8-4F18-BFE5-69935296713A}"/>
    <dgm:cxn modelId="{4308B1A6-96F2-4CD2-A191-A04A74B62C97}" srcId="{5C6F60E9-8521-4039-9B2A-73BCE5708317}" destId="{E092EA50-7491-413C-9BA7-0D4DF2902A9F}" srcOrd="1" destOrd="0" parTransId="{B3415DAE-3860-4C01-9786-7DA6B7E75E7C}" sibTransId="{C1AAEDAE-7BAA-4D78-92CC-C4197769F96A}"/>
    <dgm:cxn modelId="{434D29AF-06AA-4772-BA31-E93527A90E1A}" srcId="{AA7079D5-DEFC-41BE-84F9-CD6E1F6177ED}" destId="{CA365EE3-BDCF-4FF7-8B31-BC95D676C4B3}" srcOrd="1" destOrd="0" parTransId="{794B5E5D-92C5-4BF3-8E0F-B08EF991C685}" sibTransId="{0F5CF03C-3FEB-46E6-9B35-E9D78DF69A49}"/>
    <dgm:cxn modelId="{C9AD63C0-DCDE-48AE-97FB-26C4239D0E30}" srcId="{AA7079D5-DEFC-41BE-84F9-CD6E1F6177ED}" destId="{D5B73956-60A3-4F4D-A61E-D94D116B6F1C}" srcOrd="3" destOrd="0" parTransId="{087571AC-76A1-4B89-9F01-D8F3C0A20B09}" sibTransId="{EC5C6F31-0C42-4243-8782-3120D5814EE1}"/>
    <dgm:cxn modelId="{EF0D50C4-A942-4A8F-BC37-D24857D8096A}" type="presOf" srcId="{9B7D0B65-CE30-4B3F-A703-42974F91570F}" destId="{1B6E047F-09B6-4DC7-8672-FC110F86AB4A}" srcOrd="0" destOrd="1" presId="urn:microsoft.com/office/officeart/2005/8/layout/vList2"/>
    <dgm:cxn modelId="{70E879D3-1471-4B85-A884-4A51F22A3673}" type="presOf" srcId="{D5B73956-60A3-4F4D-A61E-D94D116B6F1C}" destId="{18A4880C-89DD-491F-9A92-99F373097EAD}" srcOrd="0" destOrd="3" presId="urn:microsoft.com/office/officeart/2005/8/layout/vList2"/>
    <dgm:cxn modelId="{7AB49ED5-E2DD-4AC7-814D-B52A1CC6EEA0}" srcId="{E092EA50-7491-413C-9BA7-0D4DF2902A9F}" destId="{1D425D85-F93B-4C4D-A050-0DE297814801}" srcOrd="3" destOrd="0" parTransId="{EA892F75-9D6E-4FE7-896C-7512B6E13E02}" sibTransId="{ED20728E-8F85-4523-BF25-A47A32259719}"/>
    <dgm:cxn modelId="{57964FE1-042C-4AC1-8AC8-325042A243A2}" type="presOf" srcId="{E092EA50-7491-413C-9BA7-0D4DF2902A9F}" destId="{E2341D5A-269F-4883-86E8-F8662AC35D6C}" srcOrd="0" destOrd="0" presId="urn:microsoft.com/office/officeart/2005/8/layout/vList2"/>
    <dgm:cxn modelId="{64EDE3EA-E8E9-4997-AEC5-0555B5D8D451}" type="presOf" srcId="{5C6F60E9-8521-4039-9B2A-73BCE5708317}" destId="{5D7F53A9-8E77-4011-A8D2-951A08690B05}" srcOrd="0" destOrd="0" presId="urn:microsoft.com/office/officeart/2005/8/layout/vList2"/>
    <dgm:cxn modelId="{2FC58BED-888E-4A07-8898-BDDD23A1885B}" srcId="{AA7079D5-DEFC-41BE-84F9-CD6E1F6177ED}" destId="{7D23FD45-EC0F-41B5-892A-A5CF55ADF61B}" srcOrd="0" destOrd="0" parTransId="{AC7C35AB-92A0-42E0-A196-F66D8D92ACD0}" sibTransId="{BDFD3DF6-2D0E-4B5B-8DAC-ADF591790C9E}"/>
    <dgm:cxn modelId="{FDA804FA-D39F-40DF-94A7-37475C45B7F5}" type="presOf" srcId="{AA7079D5-DEFC-41BE-84F9-CD6E1F6177ED}" destId="{6D188C63-4F9B-4C2B-BB32-C1C30A76A390}" srcOrd="0" destOrd="0" presId="urn:microsoft.com/office/officeart/2005/8/layout/vList2"/>
    <dgm:cxn modelId="{68A60F1C-7610-41B0-983A-E28347A80D29}" type="presParOf" srcId="{5D7F53A9-8E77-4011-A8D2-951A08690B05}" destId="{6D188C63-4F9B-4C2B-BB32-C1C30A76A390}" srcOrd="0" destOrd="0" presId="urn:microsoft.com/office/officeart/2005/8/layout/vList2"/>
    <dgm:cxn modelId="{19DACDCC-CCC5-4417-B1C1-632D68B23987}" type="presParOf" srcId="{5D7F53A9-8E77-4011-A8D2-951A08690B05}" destId="{18A4880C-89DD-491F-9A92-99F373097EAD}" srcOrd="1" destOrd="0" presId="urn:microsoft.com/office/officeart/2005/8/layout/vList2"/>
    <dgm:cxn modelId="{A34479BA-C6AB-45AC-9443-A8A96B982225}" type="presParOf" srcId="{5D7F53A9-8E77-4011-A8D2-951A08690B05}" destId="{E2341D5A-269F-4883-86E8-F8662AC35D6C}" srcOrd="2" destOrd="0" presId="urn:microsoft.com/office/officeart/2005/8/layout/vList2"/>
    <dgm:cxn modelId="{65763E4C-F4BE-42BD-9441-0793D320553A}" type="presParOf" srcId="{5D7F53A9-8E77-4011-A8D2-951A08690B05}" destId="{1B6E047F-09B6-4DC7-8672-FC110F86AB4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6607B-8ABF-4732-8BAB-6082A70C70C6}"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de-CH"/>
        </a:p>
      </dgm:t>
    </dgm:pt>
    <dgm:pt modelId="{0E5FF5FD-5AA7-4C64-B987-C2D55E136CEE}">
      <dgm:prSet phldrT="[Text]"/>
      <dgm:spPr/>
      <dgm:t>
        <a:bodyPr/>
        <a:lstStyle/>
        <a:p>
          <a:r>
            <a:rPr lang="de-CH" dirty="0">
              <a:solidFill>
                <a:schemeClr val="tx1"/>
              </a:solidFill>
            </a:rPr>
            <a:t>Einreichung</a:t>
          </a:r>
        </a:p>
      </dgm:t>
    </dgm:pt>
    <dgm:pt modelId="{69315260-F640-42DE-B4BD-3280FB5187FA}" type="parTrans" cxnId="{9F158779-1BB6-4FAF-BAF3-11B8BDA650AC}">
      <dgm:prSet/>
      <dgm:spPr/>
      <dgm:t>
        <a:bodyPr/>
        <a:lstStyle/>
        <a:p>
          <a:endParaRPr lang="de-CH"/>
        </a:p>
      </dgm:t>
    </dgm:pt>
    <dgm:pt modelId="{F3BA6B1A-7289-4DE6-BC4B-520C4FFE7287}" type="sibTrans" cxnId="{9F158779-1BB6-4FAF-BAF3-11B8BDA650AC}">
      <dgm:prSet/>
      <dgm:spPr/>
      <dgm:t>
        <a:bodyPr/>
        <a:lstStyle/>
        <a:p>
          <a:endParaRPr lang="de-CH"/>
        </a:p>
      </dgm:t>
    </dgm:pt>
    <dgm:pt modelId="{0B65F473-6102-468A-AF00-9AE888897DEE}">
      <dgm:prSet phldrT="[Text]" custT="1"/>
      <dgm:spPr/>
      <dgm:t>
        <a:bodyPr anchor="ctr"/>
        <a:lstStyle/>
        <a:p>
          <a:r>
            <a:rPr lang="de-CH" sz="1400" dirty="0">
              <a:solidFill>
                <a:schemeClr val="tx1"/>
              </a:solidFill>
            </a:rPr>
            <a:t>vollständig ausgefülltes und unterzeichnetes </a:t>
          </a:r>
          <a:r>
            <a:rPr lang="de-CH" sz="1400" b="0" dirty="0">
              <a:solidFill>
                <a:schemeClr val="tx1"/>
              </a:solidFill>
              <a:latin typeface="Segoe UI Semibold" panose="020B0702040204020203" pitchFamily="34" charset="0"/>
              <a:cs typeface="Segoe UI Semibold" panose="020B0702040204020203" pitchFamily="34" charset="0"/>
            </a:rPr>
            <a:t>Transportkostenformular</a:t>
          </a:r>
        </a:p>
      </dgm:t>
    </dgm:pt>
    <dgm:pt modelId="{64191C4A-EE94-4877-ABD0-D59D9B377DBF}" type="parTrans" cxnId="{A65E1C9D-CD1A-4B7E-834F-88F2A8159A72}">
      <dgm:prSet/>
      <dgm:spPr/>
      <dgm:t>
        <a:bodyPr/>
        <a:lstStyle/>
        <a:p>
          <a:endParaRPr lang="de-CH"/>
        </a:p>
      </dgm:t>
    </dgm:pt>
    <dgm:pt modelId="{030B8D48-426C-4B88-A673-9A34660DB1AF}" type="sibTrans" cxnId="{A65E1C9D-CD1A-4B7E-834F-88F2A8159A72}">
      <dgm:prSet/>
      <dgm:spPr/>
      <dgm:t>
        <a:bodyPr/>
        <a:lstStyle/>
        <a:p>
          <a:endParaRPr lang="de-CH"/>
        </a:p>
      </dgm:t>
    </dgm:pt>
    <dgm:pt modelId="{ACACAA5A-5BB9-40BC-BEE4-30ECBE8E8B4F}">
      <dgm:prSet phldrT="[Text]"/>
      <dgm:spPr/>
      <dgm:t>
        <a:bodyPr/>
        <a:lstStyle/>
        <a:p>
          <a:r>
            <a:rPr lang="de-CH" dirty="0">
              <a:solidFill>
                <a:schemeClr val="tx1"/>
              </a:solidFill>
            </a:rPr>
            <a:t>Behandlung</a:t>
          </a:r>
        </a:p>
      </dgm:t>
    </dgm:pt>
    <dgm:pt modelId="{2B8B7EEB-5CAC-42E0-ACB1-B0FD23716CD1}" type="parTrans" cxnId="{8CC1BF8D-05ED-4059-9E29-EC62E42E1C26}">
      <dgm:prSet/>
      <dgm:spPr/>
      <dgm:t>
        <a:bodyPr/>
        <a:lstStyle/>
        <a:p>
          <a:endParaRPr lang="de-CH"/>
        </a:p>
      </dgm:t>
    </dgm:pt>
    <dgm:pt modelId="{85B1D650-31DD-469B-8685-664873E0F0E2}" type="sibTrans" cxnId="{8CC1BF8D-05ED-4059-9E29-EC62E42E1C26}">
      <dgm:prSet/>
      <dgm:spPr/>
      <dgm:t>
        <a:bodyPr/>
        <a:lstStyle/>
        <a:p>
          <a:endParaRPr lang="de-CH"/>
        </a:p>
      </dgm:t>
    </dgm:pt>
    <dgm:pt modelId="{F131B364-88A5-428B-872F-5A27C7E88244}">
      <dgm:prSet phldrT="[Text]" custT="1"/>
      <dgm:spPr/>
      <dgm:t>
        <a:bodyPr anchor="ctr"/>
        <a:lstStyle/>
        <a:p>
          <a:r>
            <a:rPr lang="de-CH" sz="1400" dirty="0">
              <a:solidFill>
                <a:schemeClr val="tx1"/>
              </a:solidFill>
            </a:rPr>
            <a:t>Leistungserbringer über </a:t>
          </a:r>
          <a:r>
            <a:rPr lang="de-CH" sz="1400" b="0" dirty="0">
              <a:solidFill>
                <a:schemeClr val="tx1"/>
              </a:solidFill>
              <a:latin typeface="Segoe UI Semibold" panose="020B0702040204020203" pitchFamily="34" charset="0"/>
              <a:cs typeface="Segoe UI Semibold" panose="020B0702040204020203" pitchFamily="34" charset="0"/>
            </a:rPr>
            <a:t>Krankenkasse</a:t>
          </a:r>
          <a:r>
            <a:rPr lang="de-CH" sz="1400" b="1" dirty="0">
              <a:solidFill>
                <a:schemeClr val="tx1"/>
              </a:solidFill>
            </a:rPr>
            <a:t> </a:t>
          </a:r>
          <a:r>
            <a:rPr lang="de-CH" sz="1400" b="0" dirty="0">
              <a:solidFill>
                <a:schemeClr val="tx1"/>
              </a:solidFill>
              <a:latin typeface="Segoe UI Semibold" panose="020B0702040204020203" pitchFamily="34" charset="0"/>
              <a:cs typeface="Segoe UI Semibold" panose="020B0702040204020203" pitchFamily="34" charset="0"/>
            </a:rPr>
            <a:t>KVG</a:t>
          </a:r>
        </a:p>
      </dgm:t>
    </dgm:pt>
    <dgm:pt modelId="{A5AE79B1-1768-47EE-93D4-2CCA6B0271BB}" type="parTrans" cxnId="{2DDC12FE-1E1F-4CB0-ADE9-A5951C182B98}">
      <dgm:prSet/>
      <dgm:spPr/>
      <dgm:t>
        <a:bodyPr/>
        <a:lstStyle/>
        <a:p>
          <a:endParaRPr lang="de-CH"/>
        </a:p>
      </dgm:t>
    </dgm:pt>
    <dgm:pt modelId="{9EBFD510-1FC4-426D-8DD4-67CC9B2E35C0}" type="sibTrans" cxnId="{2DDC12FE-1E1F-4CB0-ADE9-A5951C182B98}">
      <dgm:prSet/>
      <dgm:spPr/>
      <dgm:t>
        <a:bodyPr/>
        <a:lstStyle/>
        <a:p>
          <a:endParaRPr lang="de-CH"/>
        </a:p>
      </dgm:t>
    </dgm:pt>
    <dgm:pt modelId="{2E181AE8-649F-456B-B3D8-72F7200F8F58}">
      <dgm:prSet phldrT="[Text]"/>
      <dgm:spPr/>
      <dgm:t>
        <a:bodyPr anchor="ctr"/>
        <a:lstStyle/>
        <a:p>
          <a:r>
            <a:rPr lang="de-CH" sz="1400" dirty="0">
              <a:solidFill>
                <a:schemeClr val="tx1"/>
              </a:solidFill>
            </a:rPr>
            <a:t>über Ergänzungsleistungen </a:t>
          </a:r>
          <a:r>
            <a:rPr lang="de-CH" sz="1400" dirty="0" err="1">
              <a:solidFill>
                <a:schemeClr val="tx1"/>
              </a:solidFill>
            </a:rPr>
            <a:t>vergütbar</a:t>
          </a:r>
          <a:r>
            <a:rPr lang="de-CH" sz="1400" dirty="0">
              <a:solidFill>
                <a:schemeClr val="tx1"/>
              </a:solidFill>
            </a:rPr>
            <a:t> (z.B. Zahnarzt)</a:t>
          </a:r>
        </a:p>
      </dgm:t>
    </dgm:pt>
    <dgm:pt modelId="{0141378F-75C0-4404-911F-CA222552B00E}" type="parTrans" cxnId="{52A85E0C-8D7C-493D-A1E3-EDC4E7BA2A11}">
      <dgm:prSet/>
      <dgm:spPr/>
      <dgm:t>
        <a:bodyPr/>
        <a:lstStyle/>
        <a:p>
          <a:endParaRPr lang="de-CH"/>
        </a:p>
      </dgm:t>
    </dgm:pt>
    <dgm:pt modelId="{44DDBF8F-0877-4FF3-A18E-13BB7C8B3F1C}" type="sibTrans" cxnId="{52A85E0C-8D7C-493D-A1E3-EDC4E7BA2A11}">
      <dgm:prSet/>
      <dgm:spPr/>
      <dgm:t>
        <a:bodyPr/>
        <a:lstStyle/>
        <a:p>
          <a:endParaRPr lang="de-CH"/>
        </a:p>
      </dgm:t>
    </dgm:pt>
    <dgm:pt modelId="{0241A36C-8257-4DCA-9C5B-CF8C1BB8CC52}">
      <dgm:prSet phldrT="[Text]"/>
      <dgm:spPr/>
      <dgm:t>
        <a:bodyPr/>
        <a:lstStyle/>
        <a:p>
          <a:r>
            <a:rPr lang="de-CH" dirty="0">
              <a:solidFill>
                <a:schemeClr val="tx1"/>
              </a:solidFill>
            </a:rPr>
            <a:t>Terminbestätigung</a:t>
          </a:r>
        </a:p>
      </dgm:t>
    </dgm:pt>
    <dgm:pt modelId="{74673394-C9B5-459D-96FC-B21032024C1C}" type="parTrans" cxnId="{6143ACFA-CE96-4956-BBF3-8C7ED2011745}">
      <dgm:prSet/>
      <dgm:spPr/>
      <dgm:t>
        <a:bodyPr/>
        <a:lstStyle/>
        <a:p>
          <a:endParaRPr lang="de-CH"/>
        </a:p>
      </dgm:t>
    </dgm:pt>
    <dgm:pt modelId="{61B65FE3-A0C4-4FDC-8F2A-43A7BA8240B7}" type="sibTrans" cxnId="{6143ACFA-CE96-4956-BBF3-8C7ED2011745}">
      <dgm:prSet/>
      <dgm:spPr/>
      <dgm:t>
        <a:bodyPr/>
        <a:lstStyle/>
        <a:p>
          <a:endParaRPr lang="de-CH"/>
        </a:p>
      </dgm:t>
    </dgm:pt>
    <dgm:pt modelId="{CC0260BF-7DA1-462B-9312-1B8DF95F9709}">
      <dgm:prSet phldrT="[Text]" custT="1"/>
      <dgm:spPr/>
      <dgm:t>
        <a:bodyPr anchor="ctr"/>
        <a:lstStyle/>
        <a:p>
          <a:r>
            <a:rPr lang="de-CH" sz="1400" dirty="0">
              <a:solidFill>
                <a:schemeClr val="tx1"/>
              </a:solidFill>
            </a:rPr>
            <a:t>durch die behandelnde Stelle (</a:t>
          </a:r>
          <a:r>
            <a:rPr lang="de-CH" sz="1400" b="0" dirty="0">
              <a:solidFill>
                <a:schemeClr val="tx1"/>
              </a:solidFill>
              <a:latin typeface="Segoe UI Semibold" panose="020B0702040204020203" pitchFamily="34" charset="0"/>
              <a:cs typeface="Segoe UI Semibold" panose="020B0702040204020203" pitchFamily="34" charset="0"/>
            </a:rPr>
            <a:t>Stempel/Unterschrift oder schriftliche Bestätigung</a:t>
          </a:r>
          <a:r>
            <a:rPr lang="de-CH" sz="1400" dirty="0">
              <a:solidFill>
                <a:schemeClr val="tx1"/>
              </a:solidFill>
            </a:rPr>
            <a:t>) – Ausnahme Fahrdienst </a:t>
          </a:r>
        </a:p>
      </dgm:t>
    </dgm:pt>
    <dgm:pt modelId="{60A7999C-D517-4FD5-AB98-B399F92CA93B}" type="parTrans" cxnId="{26A56D7E-40EA-439F-AB0E-4EC2C05EB851}">
      <dgm:prSet/>
      <dgm:spPr/>
      <dgm:t>
        <a:bodyPr/>
        <a:lstStyle/>
        <a:p>
          <a:endParaRPr lang="de-CH"/>
        </a:p>
      </dgm:t>
    </dgm:pt>
    <dgm:pt modelId="{70328A87-E713-4ED8-BEE8-E8849CE4D28A}" type="sibTrans" cxnId="{26A56D7E-40EA-439F-AB0E-4EC2C05EB851}">
      <dgm:prSet/>
      <dgm:spPr/>
      <dgm:t>
        <a:bodyPr/>
        <a:lstStyle/>
        <a:p>
          <a:endParaRPr lang="de-CH"/>
        </a:p>
      </dgm:t>
    </dgm:pt>
    <dgm:pt modelId="{E6F62214-2659-470E-9143-20777EA1FE80}">
      <dgm:prSet phldrT="[Text]" custT="1"/>
      <dgm:spPr/>
      <dgm:t>
        <a:bodyPr anchor="ctr"/>
        <a:lstStyle/>
        <a:p>
          <a:r>
            <a:rPr lang="de-CH" sz="1400" dirty="0">
              <a:solidFill>
                <a:schemeClr val="tx1"/>
              </a:solidFill>
            </a:rPr>
            <a:t>Zum </a:t>
          </a:r>
          <a:r>
            <a:rPr lang="de-CH" sz="1400" b="0" dirty="0">
              <a:solidFill>
                <a:schemeClr val="tx1"/>
              </a:solidFill>
              <a:latin typeface="Segoe UI Semibold" panose="020B0702040204020203" pitchFamily="34" charset="0"/>
              <a:cs typeface="Segoe UI Semibold" panose="020B0702040204020203" pitchFamily="34" charset="0"/>
            </a:rPr>
            <a:t>nächst</a:t>
          </a:r>
          <a:r>
            <a:rPr lang="de-CH" sz="1400" dirty="0">
              <a:solidFill>
                <a:schemeClr val="tx1"/>
              </a:solidFill>
            </a:rPr>
            <a:t> gelegenen</a:t>
          </a:r>
          <a:r>
            <a:rPr lang="de-CH" sz="1400" b="1" dirty="0">
              <a:solidFill>
                <a:schemeClr val="tx1"/>
              </a:solidFill>
            </a:rPr>
            <a:t> </a:t>
          </a:r>
          <a:r>
            <a:rPr lang="de-CH" sz="1400" b="0" dirty="0">
              <a:solidFill>
                <a:schemeClr val="tx1"/>
              </a:solidFill>
              <a:latin typeface="Segoe UI Semibold" panose="020B0702040204020203" pitchFamily="34" charset="0"/>
              <a:cs typeface="Segoe UI Semibold" panose="020B0702040204020203" pitchFamily="34" charset="0"/>
            </a:rPr>
            <a:t>Behandlungsort</a:t>
          </a:r>
          <a:r>
            <a:rPr lang="de-CH" sz="1400" b="1" dirty="0">
              <a:solidFill>
                <a:schemeClr val="tx1"/>
              </a:solidFill>
            </a:rPr>
            <a:t> </a:t>
          </a:r>
        </a:p>
      </dgm:t>
    </dgm:pt>
    <dgm:pt modelId="{4E05C940-7388-48B2-9AF8-C0F85C0D74FB}" type="parTrans" cxnId="{A470C13D-89FE-4D32-BF18-41182DCEB434}">
      <dgm:prSet/>
      <dgm:spPr/>
      <dgm:t>
        <a:bodyPr/>
        <a:lstStyle/>
        <a:p>
          <a:endParaRPr lang="de-CH"/>
        </a:p>
      </dgm:t>
    </dgm:pt>
    <dgm:pt modelId="{88664A00-2FAF-451E-A5DE-3388364AE911}" type="sibTrans" cxnId="{A470C13D-89FE-4D32-BF18-41182DCEB434}">
      <dgm:prSet/>
      <dgm:spPr/>
      <dgm:t>
        <a:bodyPr/>
        <a:lstStyle/>
        <a:p>
          <a:endParaRPr lang="de-CH"/>
        </a:p>
      </dgm:t>
    </dgm:pt>
    <dgm:pt modelId="{30BA4CC5-D9FC-4D77-A93F-16A9A909BBF4}">
      <dgm:prSet phldrT="[Text]" custT="1"/>
      <dgm:spPr/>
      <dgm:t>
        <a:bodyPr anchor="ctr"/>
        <a:lstStyle/>
        <a:p>
          <a:r>
            <a:rPr lang="de-CH" sz="1400" dirty="0">
              <a:solidFill>
                <a:schemeClr val="tx1"/>
              </a:solidFill>
            </a:rPr>
            <a:t>Ausnahme: Fahrdienste dürfen </a:t>
          </a:r>
          <a:r>
            <a:rPr lang="de-CH" sz="1600" dirty="0">
              <a:solidFill>
                <a:schemeClr val="tx1"/>
              </a:solidFill>
            </a:rPr>
            <a:t>Rechnung</a:t>
          </a:r>
          <a:r>
            <a:rPr lang="de-CH" sz="1400" dirty="0">
              <a:solidFill>
                <a:schemeClr val="tx1"/>
              </a:solidFill>
            </a:rPr>
            <a:t> einreichen wenn ersichtlich ist, wohin die Fahrt gegangen ist.</a:t>
          </a:r>
        </a:p>
      </dgm:t>
    </dgm:pt>
    <dgm:pt modelId="{83FCF7F8-B023-46CA-8E80-DB224972552B}" type="parTrans" cxnId="{2BEF4DEE-99D7-47BC-B31F-8DAD9943786B}">
      <dgm:prSet/>
      <dgm:spPr/>
      <dgm:t>
        <a:bodyPr/>
        <a:lstStyle/>
        <a:p>
          <a:endParaRPr lang="de-DE"/>
        </a:p>
      </dgm:t>
    </dgm:pt>
    <dgm:pt modelId="{1B44CDE3-352C-47B6-BD97-EC602419BE3D}" type="sibTrans" cxnId="{2BEF4DEE-99D7-47BC-B31F-8DAD9943786B}">
      <dgm:prSet/>
      <dgm:spPr/>
      <dgm:t>
        <a:bodyPr/>
        <a:lstStyle/>
        <a:p>
          <a:endParaRPr lang="de-DE"/>
        </a:p>
      </dgm:t>
    </dgm:pt>
    <dgm:pt modelId="{28992FD7-4076-400D-A0B5-BC471339E7AC}" type="pres">
      <dgm:prSet presAssocID="{0D66607B-8ABF-4732-8BAB-6082A70C70C6}" presName="Name0" presStyleCnt="0">
        <dgm:presLayoutVars>
          <dgm:dir/>
          <dgm:animLvl val="lvl"/>
          <dgm:resizeHandles/>
        </dgm:presLayoutVars>
      </dgm:prSet>
      <dgm:spPr/>
    </dgm:pt>
    <dgm:pt modelId="{636DFB84-C601-45F9-9934-0A93EDF97C38}" type="pres">
      <dgm:prSet presAssocID="{0E5FF5FD-5AA7-4C64-B987-C2D55E136CEE}" presName="linNode" presStyleCnt="0"/>
      <dgm:spPr/>
    </dgm:pt>
    <dgm:pt modelId="{9E2215A3-46BC-46DC-970A-0EBCCFB6C134}" type="pres">
      <dgm:prSet presAssocID="{0E5FF5FD-5AA7-4C64-B987-C2D55E136CEE}" presName="parentShp" presStyleLbl="node1" presStyleIdx="0" presStyleCnt="3" custLinFactNeighborX="-543" custLinFactNeighborY="734">
        <dgm:presLayoutVars>
          <dgm:bulletEnabled val="1"/>
        </dgm:presLayoutVars>
      </dgm:prSet>
      <dgm:spPr/>
    </dgm:pt>
    <dgm:pt modelId="{5D6727EC-FA8E-4D9D-B715-26AF91DEF77D}" type="pres">
      <dgm:prSet presAssocID="{0E5FF5FD-5AA7-4C64-B987-C2D55E136CEE}" presName="childShp" presStyleLbl="bgAccFollowNode1" presStyleIdx="0" presStyleCnt="3" custScaleY="123747">
        <dgm:presLayoutVars>
          <dgm:bulletEnabled val="1"/>
        </dgm:presLayoutVars>
      </dgm:prSet>
      <dgm:spPr/>
    </dgm:pt>
    <dgm:pt modelId="{75A8A3A5-262A-4BD4-9882-2128111843F1}" type="pres">
      <dgm:prSet presAssocID="{F3BA6B1A-7289-4DE6-BC4B-520C4FFE7287}" presName="spacing" presStyleCnt="0"/>
      <dgm:spPr/>
    </dgm:pt>
    <dgm:pt modelId="{5A9FF0AD-07D7-483A-980F-3B0DC7D9760F}" type="pres">
      <dgm:prSet presAssocID="{ACACAA5A-5BB9-40BC-BEE4-30ECBE8E8B4F}" presName="linNode" presStyleCnt="0"/>
      <dgm:spPr/>
    </dgm:pt>
    <dgm:pt modelId="{6621F3ED-0001-45D8-8019-95AE11013ECB}" type="pres">
      <dgm:prSet presAssocID="{ACACAA5A-5BB9-40BC-BEE4-30ECBE8E8B4F}" presName="parentShp" presStyleLbl="node1" presStyleIdx="1" presStyleCnt="3">
        <dgm:presLayoutVars>
          <dgm:bulletEnabled val="1"/>
        </dgm:presLayoutVars>
      </dgm:prSet>
      <dgm:spPr/>
    </dgm:pt>
    <dgm:pt modelId="{95F4A537-79C1-4D8A-96D1-E054ACC21B4D}" type="pres">
      <dgm:prSet presAssocID="{ACACAA5A-5BB9-40BC-BEE4-30ECBE8E8B4F}" presName="childShp" presStyleLbl="bgAccFollowNode1" presStyleIdx="1" presStyleCnt="3" custLinFactNeighborX="0" custLinFactNeighborY="1448">
        <dgm:presLayoutVars>
          <dgm:bulletEnabled val="1"/>
        </dgm:presLayoutVars>
      </dgm:prSet>
      <dgm:spPr/>
    </dgm:pt>
    <dgm:pt modelId="{4382258B-4DFE-411E-9EDD-367D0369B89D}" type="pres">
      <dgm:prSet presAssocID="{85B1D650-31DD-469B-8685-664873E0F0E2}" presName="spacing" presStyleCnt="0"/>
      <dgm:spPr/>
    </dgm:pt>
    <dgm:pt modelId="{665EEC8B-7A7F-48B0-8D68-88B9677C8BE8}" type="pres">
      <dgm:prSet presAssocID="{0241A36C-8257-4DCA-9C5B-CF8C1BB8CC52}" presName="linNode" presStyleCnt="0"/>
      <dgm:spPr/>
    </dgm:pt>
    <dgm:pt modelId="{F3C8A28B-16FB-410D-8016-72F6B32E6A8C}" type="pres">
      <dgm:prSet presAssocID="{0241A36C-8257-4DCA-9C5B-CF8C1BB8CC52}" presName="parentShp" presStyleLbl="node1" presStyleIdx="2" presStyleCnt="3">
        <dgm:presLayoutVars>
          <dgm:bulletEnabled val="1"/>
        </dgm:presLayoutVars>
      </dgm:prSet>
      <dgm:spPr/>
    </dgm:pt>
    <dgm:pt modelId="{3F9B44BA-485A-4BE7-B646-15AD3D2C8263}" type="pres">
      <dgm:prSet presAssocID="{0241A36C-8257-4DCA-9C5B-CF8C1BB8CC52}" presName="childShp" presStyleLbl="bgAccFollowNode1" presStyleIdx="2" presStyleCnt="3">
        <dgm:presLayoutVars>
          <dgm:bulletEnabled val="1"/>
        </dgm:presLayoutVars>
      </dgm:prSet>
      <dgm:spPr/>
    </dgm:pt>
  </dgm:ptLst>
  <dgm:cxnLst>
    <dgm:cxn modelId="{387FAA0A-ACAC-464C-8578-EC415C699034}" type="presOf" srcId="{E6F62214-2659-470E-9143-20777EA1FE80}" destId="{95F4A537-79C1-4D8A-96D1-E054ACC21B4D}" srcOrd="0" destOrd="0" presId="urn:microsoft.com/office/officeart/2005/8/layout/vList6"/>
    <dgm:cxn modelId="{52A85E0C-8D7C-493D-A1E3-EDC4E7BA2A11}" srcId="{ACACAA5A-5BB9-40BC-BEE4-30ECBE8E8B4F}" destId="{2E181AE8-649F-456B-B3D8-72F7200F8F58}" srcOrd="2" destOrd="0" parTransId="{0141378F-75C0-4404-911F-CA222552B00E}" sibTransId="{44DDBF8F-0877-4FF3-A18E-13BB7C8B3F1C}"/>
    <dgm:cxn modelId="{8411C811-00F4-4D6F-91E3-AE94FB0045C7}" type="presOf" srcId="{30BA4CC5-D9FC-4D77-A93F-16A9A909BBF4}" destId="{5D6727EC-FA8E-4D9D-B715-26AF91DEF77D}" srcOrd="0" destOrd="1" presId="urn:microsoft.com/office/officeart/2005/8/layout/vList6"/>
    <dgm:cxn modelId="{5E365D3D-C802-42C7-92B3-AD69FC04A3CC}" type="presOf" srcId="{0241A36C-8257-4DCA-9C5B-CF8C1BB8CC52}" destId="{F3C8A28B-16FB-410D-8016-72F6B32E6A8C}" srcOrd="0" destOrd="0" presId="urn:microsoft.com/office/officeart/2005/8/layout/vList6"/>
    <dgm:cxn modelId="{A470C13D-89FE-4D32-BF18-41182DCEB434}" srcId="{ACACAA5A-5BB9-40BC-BEE4-30ECBE8E8B4F}" destId="{E6F62214-2659-470E-9143-20777EA1FE80}" srcOrd="0" destOrd="0" parTransId="{4E05C940-7388-48B2-9AF8-C0F85C0D74FB}" sibTransId="{88664A00-2FAF-451E-A5DE-3388364AE911}"/>
    <dgm:cxn modelId="{B6FDD575-96C5-4936-908F-F570DE3FC0C3}" type="presOf" srcId="{2E181AE8-649F-456B-B3D8-72F7200F8F58}" destId="{95F4A537-79C1-4D8A-96D1-E054ACC21B4D}" srcOrd="0" destOrd="2" presId="urn:microsoft.com/office/officeart/2005/8/layout/vList6"/>
    <dgm:cxn modelId="{9F158779-1BB6-4FAF-BAF3-11B8BDA650AC}" srcId="{0D66607B-8ABF-4732-8BAB-6082A70C70C6}" destId="{0E5FF5FD-5AA7-4C64-B987-C2D55E136CEE}" srcOrd="0" destOrd="0" parTransId="{69315260-F640-42DE-B4BD-3280FB5187FA}" sibTransId="{F3BA6B1A-7289-4DE6-BC4B-520C4FFE7287}"/>
    <dgm:cxn modelId="{26A56D7E-40EA-439F-AB0E-4EC2C05EB851}" srcId="{0241A36C-8257-4DCA-9C5B-CF8C1BB8CC52}" destId="{CC0260BF-7DA1-462B-9312-1B8DF95F9709}" srcOrd="0" destOrd="0" parTransId="{60A7999C-D517-4FD5-AB98-B399F92CA93B}" sibTransId="{70328A87-E713-4ED8-BEE8-E8849CE4D28A}"/>
    <dgm:cxn modelId="{8CC1BF8D-05ED-4059-9E29-EC62E42E1C26}" srcId="{0D66607B-8ABF-4732-8BAB-6082A70C70C6}" destId="{ACACAA5A-5BB9-40BC-BEE4-30ECBE8E8B4F}" srcOrd="1" destOrd="0" parTransId="{2B8B7EEB-5CAC-42E0-ACB1-B0FD23716CD1}" sibTransId="{85B1D650-31DD-469B-8685-664873E0F0E2}"/>
    <dgm:cxn modelId="{8B6E7D91-AD47-465A-B717-2723B52246D1}" type="presOf" srcId="{0E5FF5FD-5AA7-4C64-B987-C2D55E136CEE}" destId="{9E2215A3-46BC-46DC-970A-0EBCCFB6C134}" srcOrd="0" destOrd="0" presId="urn:microsoft.com/office/officeart/2005/8/layout/vList6"/>
    <dgm:cxn modelId="{4C786F97-6E44-4458-B653-B05D1C10FE63}" type="presOf" srcId="{ACACAA5A-5BB9-40BC-BEE4-30ECBE8E8B4F}" destId="{6621F3ED-0001-45D8-8019-95AE11013ECB}" srcOrd="0" destOrd="0" presId="urn:microsoft.com/office/officeart/2005/8/layout/vList6"/>
    <dgm:cxn modelId="{A65E1C9D-CD1A-4B7E-834F-88F2A8159A72}" srcId="{0E5FF5FD-5AA7-4C64-B987-C2D55E136CEE}" destId="{0B65F473-6102-468A-AF00-9AE888897DEE}" srcOrd="0" destOrd="0" parTransId="{64191C4A-EE94-4877-ABD0-D59D9B377DBF}" sibTransId="{030B8D48-426C-4B88-A673-9A34660DB1AF}"/>
    <dgm:cxn modelId="{6EE583B0-EFBB-4426-8CA8-4EE887FD22FA}" type="presOf" srcId="{0D66607B-8ABF-4732-8BAB-6082A70C70C6}" destId="{28992FD7-4076-400D-A0B5-BC471339E7AC}" srcOrd="0" destOrd="0" presId="urn:microsoft.com/office/officeart/2005/8/layout/vList6"/>
    <dgm:cxn modelId="{FE3E25D8-2607-4D21-95CB-37E49707A92E}" type="presOf" srcId="{0B65F473-6102-468A-AF00-9AE888897DEE}" destId="{5D6727EC-FA8E-4D9D-B715-26AF91DEF77D}" srcOrd="0" destOrd="0" presId="urn:microsoft.com/office/officeart/2005/8/layout/vList6"/>
    <dgm:cxn modelId="{43BA90DB-6849-4A3D-903C-924BB0C24ED7}" type="presOf" srcId="{F131B364-88A5-428B-872F-5A27C7E88244}" destId="{95F4A537-79C1-4D8A-96D1-E054ACC21B4D}" srcOrd="0" destOrd="1" presId="urn:microsoft.com/office/officeart/2005/8/layout/vList6"/>
    <dgm:cxn modelId="{2BEF4DEE-99D7-47BC-B31F-8DAD9943786B}" srcId="{0E5FF5FD-5AA7-4C64-B987-C2D55E136CEE}" destId="{30BA4CC5-D9FC-4D77-A93F-16A9A909BBF4}" srcOrd="1" destOrd="0" parTransId="{83FCF7F8-B023-46CA-8E80-DB224972552B}" sibTransId="{1B44CDE3-352C-47B6-BD97-EC602419BE3D}"/>
    <dgm:cxn modelId="{48C5A4F3-B838-428B-AAF0-F396C2BED208}" type="presOf" srcId="{CC0260BF-7DA1-462B-9312-1B8DF95F9709}" destId="{3F9B44BA-485A-4BE7-B646-15AD3D2C8263}" srcOrd="0" destOrd="0" presId="urn:microsoft.com/office/officeart/2005/8/layout/vList6"/>
    <dgm:cxn modelId="{6143ACFA-CE96-4956-BBF3-8C7ED2011745}" srcId="{0D66607B-8ABF-4732-8BAB-6082A70C70C6}" destId="{0241A36C-8257-4DCA-9C5B-CF8C1BB8CC52}" srcOrd="2" destOrd="0" parTransId="{74673394-C9B5-459D-96FC-B21032024C1C}" sibTransId="{61B65FE3-A0C4-4FDC-8F2A-43A7BA8240B7}"/>
    <dgm:cxn modelId="{2DDC12FE-1E1F-4CB0-ADE9-A5951C182B98}" srcId="{ACACAA5A-5BB9-40BC-BEE4-30ECBE8E8B4F}" destId="{F131B364-88A5-428B-872F-5A27C7E88244}" srcOrd="1" destOrd="0" parTransId="{A5AE79B1-1768-47EE-93D4-2CCA6B0271BB}" sibTransId="{9EBFD510-1FC4-426D-8DD4-67CC9B2E35C0}"/>
    <dgm:cxn modelId="{7471307A-E0E5-48A5-ADF2-EB1016EF1A41}" type="presParOf" srcId="{28992FD7-4076-400D-A0B5-BC471339E7AC}" destId="{636DFB84-C601-45F9-9934-0A93EDF97C38}" srcOrd="0" destOrd="0" presId="urn:microsoft.com/office/officeart/2005/8/layout/vList6"/>
    <dgm:cxn modelId="{72BB92FF-42A5-4397-9F85-630BE7464B5B}" type="presParOf" srcId="{636DFB84-C601-45F9-9934-0A93EDF97C38}" destId="{9E2215A3-46BC-46DC-970A-0EBCCFB6C134}" srcOrd="0" destOrd="0" presId="urn:microsoft.com/office/officeart/2005/8/layout/vList6"/>
    <dgm:cxn modelId="{682B5430-38E3-4E42-9893-AC2610B87AB0}" type="presParOf" srcId="{636DFB84-C601-45F9-9934-0A93EDF97C38}" destId="{5D6727EC-FA8E-4D9D-B715-26AF91DEF77D}" srcOrd="1" destOrd="0" presId="urn:microsoft.com/office/officeart/2005/8/layout/vList6"/>
    <dgm:cxn modelId="{A4B6A02A-38FB-4EF2-9066-34AD984EE6E6}" type="presParOf" srcId="{28992FD7-4076-400D-A0B5-BC471339E7AC}" destId="{75A8A3A5-262A-4BD4-9882-2128111843F1}" srcOrd="1" destOrd="0" presId="urn:microsoft.com/office/officeart/2005/8/layout/vList6"/>
    <dgm:cxn modelId="{85448386-E066-4C36-9297-8C54EF012E50}" type="presParOf" srcId="{28992FD7-4076-400D-A0B5-BC471339E7AC}" destId="{5A9FF0AD-07D7-483A-980F-3B0DC7D9760F}" srcOrd="2" destOrd="0" presId="urn:microsoft.com/office/officeart/2005/8/layout/vList6"/>
    <dgm:cxn modelId="{E471BAB4-A265-4EAD-B6FD-881428498912}" type="presParOf" srcId="{5A9FF0AD-07D7-483A-980F-3B0DC7D9760F}" destId="{6621F3ED-0001-45D8-8019-95AE11013ECB}" srcOrd="0" destOrd="0" presId="urn:microsoft.com/office/officeart/2005/8/layout/vList6"/>
    <dgm:cxn modelId="{5517F61E-7B9A-4612-9220-CAA9B7700A78}" type="presParOf" srcId="{5A9FF0AD-07D7-483A-980F-3B0DC7D9760F}" destId="{95F4A537-79C1-4D8A-96D1-E054ACC21B4D}" srcOrd="1" destOrd="0" presId="urn:microsoft.com/office/officeart/2005/8/layout/vList6"/>
    <dgm:cxn modelId="{6C1CCD84-2AE6-4CBE-8A32-983B04080C14}" type="presParOf" srcId="{28992FD7-4076-400D-A0B5-BC471339E7AC}" destId="{4382258B-4DFE-411E-9EDD-367D0369B89D}" srcOrd="3" destOrd="0" presId="urn:microsoft.com/office/officeart/2005/8/layout/vList6"/>
    <dgm:cxn modelId="{51626A78-452A-4194-83E5-D03992619304}" type="presParOf" srcId="{28992FD7-4076-400D-A0B5-BC471339E7AC}" destId="{665EEC8B-7A7F-48B0-8D68-88B9677C8BE8}" srcOrd="4" destOrd="0" presId="urn:microsoft.com/office/officeart/2005/8/layout/vList6"/>
    <dgm:cxn modelId="{2E57602F-7921-4A73-BB36-8503C0CDE767}" type="presParOf" srcId="{665EEC8B-7A7F-48B0-8D68-88B9677C8BE8}" destId="{F3C8A28B-16FB-410D-8016-72F6B32E6A8C}" srcOrd="0" destOrd="0" presId="urn:microsoft.com/office/officeart/2005/8/layout/vList6"/>
    <dgm:cxn modelId="{35607C09-FFE3-4067-B03A-EC9F5BEFF321}" type="presParOf" srcId="{665EEC8B-7A7F-48B0-8D68-88B9677C8BE8}" destId="{3F9B44BA-485A-4BE7-B646-15AD3D2C82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C7002-F75C-4419-BEB6-BA177D4DE24A}">
      <dsp:nvSpPr>
        <dsp:cNvPr id="0" name=""/>
        <dsp:cNvSpPr/>
      </dsp:nvSpPr>
      <dsp:spPr>
        <a:xfrm>
          <a:off x="1220212" y="0"/>
          <a:ext cx="2608374" cy="2280048"/>
        </a:xfrm>
        <a:prstGeom prst="rightArrow">
          <a:avLst>
            <a:gd name="adj1" fmla="val 70000"/>
            <a:gd name="adj2" fmla="val 50000"/>
          </a:avLst>
        </a:prstGeom>
        <a:solidFill>
          <a:srgbClr val="71AE2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2E094-2053-4664-AD19-BBA9872AFDE5}">
      <dsp:nvSpPr>
        <dsp:cNvPr id="0" name=""/>
        <dsp:cNvSpPr/>
      </dsp:nvSpPr>
      <dsp:spPr>
        <a:xfrm>
          <a:off x="568119" y="487930"/>
          <a:ext cx="1304187" cy="1304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de-CH" sz="2000" b="0" kern="1200" dirty="0">
              <a:solidFill>
                <a:schemeClr val="tx1"/>
              </a:solidFill>
              <a:latin typeface="+mj-lt"/>
              <a:cs typeface="Segoe UI Semibold" panose="020B0702040204020203" pitchFamily="34" charset="0"/>
            </a:rPr>
            <a:t>CHF 1’499</a:t>
          </a:r>
          <a:endParaRPr lang="de-CH" sz="2000" b="0" kern="1200" dirty="0">
            <a:latin typeface="+mj-lt"/>
          </a:endParaRPr>
        </a:p>
      </dsp:txBody>
      <dsp:txXfrm>
        <a:off x="759113" y="678924"/>
        <a:ext cx="922199" cy="922199"/>
      </dsp:txXfrm>
    </dsp:sp>
    <dsp:sp modelId="{C22E9F2F-9D1F-4221-809C-EAD16E330147}">
      <dsp:nvSpPr>
        <dsp:cNvPr id="0" name=""/>
        <dsp:cNvSpPr/>
      </dsp:nvSpPr>
      <dsp:spPr>
        <a:xfrm>
          <a:off x="4672106" y="0"/>
          <a:ext cx="2608374" cy="2280048"/>
        </a:xfrm>
        <a:prstGeom prst="rightArrow">
          <a:avLst>
            <a:gd name="adj1" fmla="val 70000"/>
            <a:gd name="adj2" fmla="val 50000"/>
          </a:avLst>
        </a:prstGeom>
        <a:solidFill>
          <a:srgbClr val="81B4E2">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D885F-EE47-4180-8101-9FB706BDF65E}">
      <dsp:nvSpPr>
        <dsp:cNvPr id="0" name=""/>
        <dsp:cNvSpPr/>
      </dsp:nvSpPr>
      <dsp:spPr>
        <a:xfrm>
          <a:off x="4020012" y="487930"/>
          <a:ext cx="1304187" cy="1304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de-CH" sz="2000" b="0" kern="1200" dirty="0">
              <a:solidFill>
                <a:schemeClr val="tx1"/>
              </a:solidFill>
              <a:latin typeface="+mj-lt"/>
            </a:rPr>
            <a:t>CHF 1’479</a:t>
          </a:r>
        </a:p>
      </dsp:txBody>
      <dsp:txXfrm>
        <a:off x="4211006" y="678924"/>
        <a:ext cx="922199" cy="922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88C63-4F9B-4C2B-BB32-C1C30A76A390}">
      <dsp:nvSpPr>
        <dsp:cNvPr id="0" name=""/>
        <dsp:cNvSpPr/>
      </dsp:nvSpPr>
      <dsp:spPr>
        <a:xfrm>
          <a:off x="0" y="66431"/>
          <a:ext cx="8242300" cy="540540"/>
        </a:xfrm>
        <a:prstGeom prst="roundRect">
          <a:avLst/>
        </a:prstGeom>
        <a:solidFill>
          <a:srgbClr val="71AE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CH" sz="2100" u="none" kern="1200" dirty="0">
              <a:latin typeface="Segoe UI" panose="020B0502040204020203" pitchFamily="34" charset="0"/>
              <a:cs typeface="Segoe UI" panose="020B0502040204020203" pitchFamily="34" charset="0"/>
            </a:rPr>
            <a:t>Übergangsrecht </a:t>
          </a:r>
          <a:r>
            <a:rPr lang="de-CH" sz="2100" kern="1200" dirty="0">
              <a:latin typeface="Segoe UI" panose="020B0502040204020203" pitchFamily="34" charset="0"/>
              <a:cs typeface="Segoe UI" panose="020B0502040204020203" pitchFamily="34" charset="0"/>
            </a:rPr>
            <a:t>(nur bei neurechtlichen Fällen anzuwenden)</a:t>
          </a:r>
        </a:p>
      </dsp:txBody>
      <dsp:txXfrm>
        <a:off x="26387" y="92818"/>
        <a:ext cx="8189526" cy="487766"/>
      </dsp:txXfrm>
    </dsp:sp>
    <dsp:sp modelId="{18A4880C-89DD-491F-9A92-99F373097EAD}">
      <dsp:nvSpPr>
        <dsp:cNvPr id="0" name=""/>
        <dsp:cNvSpPr/>
      </dsp:nvSpPr>
      <dsp:spPr>
        <a:xfrm>
          <a:off x="0" y="606971"/>
          <a:ext cx="8242300" cy="119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69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Vermögensschwelle</a:t>
          </a:r>
        </a:p>
        <a:p>
          <a:pPr marL="171450" lvl="1" indent="-171450" algn="l" defTabSz="711200" rtl="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Minimalgarantie (EL-Mindesthöhe)</a:t>
          </a:r>
        </a:p>
        <a:p>
          <a:pPr marL="171450" lvl="1" indent="-171450" algn="l" defTabSz="711200" rtl="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anerkannte Ausgaben</a:t>
          </a:r>
        </a:p>
        <a:p>
          <a:pPr marL="171450" lvl="1" indent="-171450" algn="l" defTabSz="711200" rtl="0">
            <a:lnSpc>
              <a:spcPct val="90000"/>
            </a:lnSpc>
            <a:spcBef>
              <a:spcPct val="0"/>
            </a:spcBef>
            <a:spcAft>
              <a:spcPct val="20000"/>
            </a:spcAft>
            <a:buChar char="•"/>
          </a:pPr>
          <a:endParaRPr lang="de-CH" sz="1600" kern="1200" dirty="0">
            <a:latin typeface="Segoe UI" panose="020B0502040204020203" pitchFamily="34" charset="0"/>
            <a:cs typeface="Segoe UI" panose="020B0502040204020203" pitchFamily="34" charset="0"/>
          </a:endParaRPr>
        </a:p>
      </dsp:txBody>
      <dsp:txXfrm>
        <a:off x="0" y="606971"/>
        <a:ext cx="8242300" cy="1195425"/>
      </dsp:txXfrm>
    </dsp:sp>
    <dsp:sp modelId="{E2341D5A-269F-4883-86E8-F8662AC35D6C}">
      <dsp:nvSpPr>
        <dsp:cNvPr id="0" name=""/>
        <dsp:cNvSpPr/>
      </dsp:nvSpPr>
      <dsp:spPr>
        <a:xfrm>
          <a:off x="0" y="1802397"/>
          <a:ext cx="8242300" cy="540540"/>
        </a:xfrm>
        <a:prstGeom prst="roundRect">
          <a:avLst/>
        </a:prstGeom>
        <a:solidFill>
          <a:srgbClr val="71AE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CH" sz="2100" u="none" kern="1200" dirty="0">
              <a:latin typeface="Segoe UI" panose="020B0502040204020203" pitchFamily="34" charset="0"/>
              <a:cs typeface="Segoe UI" panose="020B0502040204020203" pitchFamily="34" charset="0"/>
            </a:rPr>
            <a:t>Nicht Übergangsrecht </a:t>
          </a:r>
          <a:r>
            <a:rPr lang="de-CH" sz="2100" kern="1200" dirty="0">
              <a:latin typeface="Segoe UI" panose="020B0502040204020203" pitchFamily="34" charset="0"/>
              <a:cs typeface="Segoe UI" panose="020B0502040204020203" pitchFamily="34" charset="0"/>
            </a:rPr>
            <a:t>(für sämtliche Fälle anzuwenden)</a:t>
          </a:r>
        </a:p>
      </dsp:txBody>
      <dsp:txXfrm>
        <a:off x="26387" y="1828784"/>
        <a:ext cx="8189526" cy="487766"/>
      </dsp:txXfrm>
    </dsp:sp>
    <dsp:sp modelId="{1B6E047F-09B6-4DC7-8672-FC110F86AB4A}">
      <dsp:nvSpPr>
        <dsp:cNvPr id="0" name=""/>
        <dsp:cNvSpPr/>
      </dsp:nvSpPr>
      <dsp:spPr>
        <a:xfrm>
          <a:off x="0" y="2342936"/>
          <a:ext cx="8242300" cy="119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69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Unterbruch gewöhnlicher Aufenthalt und Karenzfrist</a:t>
          </a:r>
        </a:p>
        <a:p>
          <a:pPr marL="171450" lvl="1" indent="-171450" algn="l" defTabSz="71120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Tagesgenaue Berücksichtigung der </a:t>
          </a:r>
          <a:r>
            <a:rPr lang="de-CH" sz="1600" kern="1200" dirty="0" err="1">
              <a:latin typeface="Segoe UI" panose="020B0502040204020203" pitchFamily="34" charset="0"/>
              <a:cs typeface="Segoe UI" panose="020B0502040204020203" pitchFamily="34" charset="0"/>
            </a:rPr>
            <a:t>Heimtaxe</a:t>
          </a:r>
          <a:r>
            <a:rPr lang="de-CH" sz="1600" kern="1200" dirty="0">
              <a:latin typeface="Segoe UI" panose="020B0502040204020203" pitchFamily="34" charset="0"/>
              <a:cs typeface="Segoe UI" panose="020B0502040204020203" pitchFamily="34" charset="0"/>
            </a:rPr>
            <a:t> (Ein- und Austrittsmonat)</a:t>
          </a:r>
        </a:p>
        <a:p>
          <a:pPr marL="171450" lvl="1" indent="-171450" algn="l" defTabSz="71120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Drittauszahlung an Leistungserbringer</a:t>
          </a:r>
        </a:p>
        <a:p>
          <a:pPr marL="171450" lvl="1" indent="-171450" algn="l" defTabSz="711200">
            <a:lnSpc>
              <a:spcPct val="90000"/>
            </a:lnSpc>
            <a:spcBef>
              <a:spcPct val="0"/>
            </a:spcBef>
            <a:spcAft>
              <a:spcPct val="20000"/>
            </a:spcAft>
            <a:buChar char="•"/>
          </a:pPr>
          <a:r>
            <a:rPr lang="de-CH" sz="1600" kern="1200" dirty="0">
              <a:latin typeface="Segoe UI" panose="020B0502040204020203" pitchFamily="34" charset="0"/>
              <a:cs typeface="Segoe UI" panose="020B0502040204020203" pitchFamily="34" charset="0"/>
            </a:rPr>
            <a:t>Rückerstattung rechtmässig bezogener EL</a:t>
          </a:r>
        </a:p>
      </dsp:txBody>
      <dsp:txXfrm>
        <a:off x="0" y="2342936"/>
        <a:ext cx="8242300" cy="1195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727EC-FA8E-4D9D-B715-26AF91DEF77D}">
      <dsp:nvSpPr>
        <dsp:cNvPr id="0" name=""/>
        <dsp:cNvSpPr/>
      </dsp:nvSpPr>
      <dsp:spPr>
        <a:xfrm>
          <a:off x="3191576" y="2185"/>
          <a:ext cx="4775687" cy="1189874"/>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CH" sz="1400" kern="1200" dirty="0">
              <a:solidFill>
                <a:schemeClr val="tx1"/>
              </a:solidFill>
            </a:rPr>
            <a:t>vollständig ausgefülltes und unterzeichnetes </a:t>
          </a:r>
          <a:r>
            <a:rPr lang="de-CH" sz="1400" b="0" kern="1200" dirty="0">
              <a:solidFill>
                <a:schemeClr val="tx1"/>
              </a:solidFill>
              <a:latin typeface="Segoe UI Semibold" panose="020B0702040204020203" pitchFamily="34" charset="0"/>
              <a:cs typeface="Segoe UI Semibold" panose="020B0702040204020203" pitchFamily="34" charset="0"/>
            </a:rPr>
            <a:t>Transportkostenformular</a:t>
          </a:r>
        </a:p>
        <a:p>
          <a:pPr marL="114300" lvl="1" indent="-114300" algn="l" defTabSz="622300">
            <a:lnSpc>
              <a:spcPct val="90000"/>
            </a:lnSpc>
            <a:spcBef>
              <a:spcPct val="0"/>
            </a:spcBef>
            <a:spcAft>
              <a:spcPct val="15000"/>
            </a:spcAft>
            <a:buChar char="•"/>
          </a:pPr>
          <a:r>
            <a:rPr lang="de-CH" sz="1400" kern="1200" dirty="0">
              <a:solidFill>
                <a:schemeClr val="tx1"/>
              </a:solidFill>
            </a:rPr>
            <a:t>Ausnahme: Fahrdienste dürfen </a:t>
          </a:r>
          <a:r>
            <a:rPr lang="de-CH" sz="1600" kern="1200" dirty="0">
              <a:solidFill>
                <a:schemeClr val="tx1"/>
              </a:solidFill>
            </a:rPr>
            <a:t>Rechnung</a:t>
          </a:r>
          <a:r>
            <a:rPr lang="de-CH" sz="1400" kern="1200" dirty="0">
              <a:solidFill>
                <a:schemeClr val="tx1"/>
              </a:solidFill>
            </a:rPr>
            <a:t> einreichen wenn ersichtlich ist, wohin die Fahrt gegangen ist.</a:t>
          </a:r>
        </a:p>
      </dsp:txBody>
      <dsp:txXfrm>
        <a:off x="3191576" y="150919"/>
        <a:ext cx="4329484" cy="892406"/>
      </dsp:txXfrm>
    </dsp:sp>
    <dsp:sp modelId="{9E2215A3-46BC-46DC-970A-0EBCCFB6C134}">
      <dsp:nvSpPr>
        <dsp:cNvPr id="0" name=""/>
        <dsp:cNvSpPr/>
      </dsp:nvSpPr>
      <dsp:spPr>
        <a:xfrm>
          <a:off x="0" y="123411"/>
          <a:ext cx="3183791" cy="9615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kern="1200" dirty="0">
              <a:solidFill>
                <a:schemeClr val="tx1"/>
              </a:solidFill>
            </a:rPr>
            <a:t>Einreichung</a:t>
          </a:r>
        </a:p>
      </dsp:txBody>
      <dsp:txXfrm>
        <a:off x="46938" y="170349"/>
        <a:ext cx="3089915" cy="867662"/>
      </dsp:txXfrm>
    </dsp:sp>
    <dsp:sp modelId="{95F4A537-79C1-4D8A-96D1-E054ACC21B4D}">
      <dsp:nvSpPr>
        <dsp:cNvPr id="0" name=""/>
        <dsp:cNvSpPr/>
      </dsp:nvSpPr>
      <dsp:spPr>
        <a:xfrm>
          <a:off x="3190019" y="1302137"/>
          <a:ext cx="4785028" cy="96153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CH" sz="1400" kern="1200" dirty="0">
              <a:solidFill>
                <a:schemeClr val="tx1"/>
              </a:solidFill>
            </a:rPr>
            <a:t>Zum </a:t>
          </a:r>
          <a:r>
            <a:rPr lang="de-CH" sz="1400" b="0" kern="1200" dirty="0">
              <a:solidFill>
                <a:schemeClr val="tx1"/>
              </a:solidFill>
              <a:latin typeface="Segoe UI Semibold" panose="020B0702040204020203" pitchFamily="34" charset="0"/>
              <a:cs typeface="Segoe UI Semibold" panose="020B0702040204020203" pitchFamily="34" charset="0"/>
            </a:rPr>
            <a:t>nächst</a:t>
          </a:r>
          <a:r>
            <a:rPr lang="de-CH" sz="1400" kern="1200" dirty="0">
              <a:solidFill>
                <a:schemeClr val="tx1"/>
              </a:solidFill>
            </a:rPr>
            <a:t> gelegenen</a:t>
          </a:r>
          <a:r>
            <a:rPr lang="de-CH" sz="1400" b="1" kern="1200" dirty="0">
              <a:solidFill>
                <a:schemeClr val="tx1"/>
              </a:solidFill>
            </a:rPr>
            <a:t> </a:t>
          </a:r>
          <a:r>
            <a:rPr lang="de-CH" sz="1400" b="0" kern="1200" dirty="0">
              <a:solidFill>
                <a:schemeClr val="tx1"/>
              </a:solidFill>
              <a:latin typeface="Segoe UI Semibold" panose="020B0702040204020203" pitchFamily="34" charset="0"/>
              <a:cs typeface="Segoe UI Semibold" panose="020B0702040204020203" pitchFamily="34" charset="0"/>
            </a:rPr>
            <a:t>Behandlungsort</a:t>
          </a:r>
          <a:r>
            <a:rPr lang="de-CH" sz="1400" b="1" kern="1200" dirty="0">
              <a:solidFill>
                <a:schemeClr val="tx1"/>
              </a:solidFill>
            </a:rPr>
            <a:t> </a:t>
          </a:r>
        </a:p>
        <a:p>
          <a:pPr marL="114300" lvl="1" indent="-114300" algn="l" defTabSz="622300">
            <a:lnSpc>
              <a:spcPct val="90000"/>
            </a:lnSpc>
            <a:spcBef>
              <a:spcPct val="0"/>
            </a:spcBef>
            <a:spcAft>
              <a:spcPct val="15000"/>
            </a:spcAft>
            <a:buChar char="•"/>
          </a:pPr>
          <a:r>
            <a:rPr lang="de-CH" sz="1400" kern="1200" dirty="0">
              <a:solidFill>
                <a:schemeClr val="tx1"/>
              </a:solidFill>
            </a:rPr>
            <a:t>Leistungserbringer über </a:t>
          </a:r>
          <a:r>
            <a:rPr lang="de-CH" sz="1400" b="0" kern="1200" dirty="0">
              <a:solidFill>
                <a:schemeClr val="tx1"/>
              </a:solidFill>
              <a:latin typeface="Segoe UI Semibold" panose="020B0702040204020203" pitchFamily="34" charset="0"/>
              <a:cs typeface="Segoe UI Semibold" panose="020B0702040204020203" pitchFamily="34" charset="0"/>
            </a:rPr>
            <a:t>Krankenkasse</a:t>
          </a:r>
          <a:r>
            <a:rPr lang="de-CH" sz="1400" b="1" kern="1200" dirty="0">
              <a:solidFill>
                <a:schemeClr val="tx1"/>
              </a:solidFill>
            </a:rPr>
            <a:t> </a:t>
          </a:r>
          <a:r>
            <a:rPr lang="de-CH" sz="1400" b="0" kern="1200" dirty="0">
              <a:solidFill>
                <a:schemeClr val="tx1"/>
              </a:solidFill>
              <a:latin typeface="Segoe UI Semibold" panose="020B0702040204020203" pitchFamily="34" charset="0"/>
              <a:cs typeface="Segoe UI Semibold" panose="020B0702040204020203" pitchFamily="34" charset="0"/>
            </a:rPr>
            <a:t>KVG</a:t>
          </a:r>
        </a:p>
        <a:p>
          <a:pPr marL="114300" lvl="1" indent="-114300" algn="l" defTabSz="622300">
            <a:lnSpc>
              <a:spcPct val="90000"/>
            </a:lnSpc>
            <a:spcBef>
              <a:spcPct val="0"/>
            </a:spcBef>
            <a:spcAft>
              <a:spcPct val="15000"/>
            </a:spcAft>
            <a:buChar char="•"/>
          </a:pPr>
          <a:r>
            <a:rPr lang="de-CH" sz="1400" kern="1200" dirty="0">
              <a:solidFill>
                <a:schemeClr val="tx1"/>
              </a:solidFill>
            </a:rPr>
            <a:t>über Ergänzungsleistungen </a:t>
          </a:r>
          <a:r>
            <a:rPr lang="de-CH" sz="1400" kern="1200" dirty="0" err="1">
              <a:solidFill>
                <a:schemeClr val="tx1"/>
              </a:solidFill>
            </a:rPr>
            <a:t>vergütbar</a:t>
          </a:r>
          <a:r>
            <a:rPr lang="de-CH" sz="1400" kern="1200" dirty="0">
              <a:solidFill>
                <a:schemeClr val="tx1"/>
              </a:solidFill>
            </a:rPr>
            <a:t> (z.B. Zahnarzt)</a:t>
          </a:r>
        </a:p>
      </dsp:txBody>
      <dsp:txXfrm>
        <a:off x="3190019" y="1422329"/>
        <a:ext cx="4424451" cy="721154"/>
      </dsp:txXfrm>
    </dsp:sp>
    <dsp:sp modelId="{6621F3ED-0001-45D8-8019-95AE11013ECB}">
      <dsp:nvSpPr>
        <dsp:cNvPr id="0" name=""/>
        <dsp:cNvSpPr/>
      </dsp:nvSpPr>
      <dsp:spPr>
        <a:xfrm>
          <a:off x="0" y="1288214"/>
          <a:ext cx="3190019" cy="9615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kern="1200" dirty="0">
              <a:solidFill>
                <a:schemeClr val="tx1"/>
              </a:solidFill>
            </a:rPr>
            <a:t>Behandlung</a:t>
          </a:r>
        </a:p>
      </dsp:txBody>
      <dsp:txXfrm>
        <a:off x="46938" y="1335152"/>
        <a:ext cx="3096143" cy="867662"/>
      </dsp:txXfrm>
    </dsp:sp>
    <dsp:sp modelId="{3F9B44BA-485A-4BE7-B646-15AD3D2C8263}">
      <dsp:nvSpPr>
        <dsp:cNvPr id="0" name=""/>
        <dsp:cNvSpPr/>
      </dsp:nvSpPr>
      <dsp:spPr>
        <a:xfrm>
          <a:off x="3190019" y="2345906"/>
          <a:ext cx="4785028" cy="96153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CH" sz="1400" kern="1200" dirty="0">
              <a:solidFill>
                <a:schemeClr val="tx1"/>
              </a:solidFill>
            </a:rPr>
            <a:t>durch die behandelnde Stelle (</a:t>
          </a:r>
          <a:r>
            <a:rPr lang="de-CH" sz="1400" b="0" kern="1200" dirty="0">
              <a:solidFill>
                <a:schemeClr val="tx1"/>
              </a:solidFill>
              <a:latin typeface="Segoe UI Semibold" panose="020B0702040204020203" pitchFamily="34" charset="0"/>
              <a:cs typeface="Segoe UI Semibold" panose="020B0702040204020203" pitchFamily="34" charset="0"/>
            </a:rPr>
            <a:t>Stempel/Unterschrift oder schriftliche Bestätigung</a:t>
          </a:r>
          <a:r>
            <a:rPr lang="de-CH" sz="1400" kern="1200" dirty="0">
              <a:solidFill>
                <a:schemeClr val="tx1"/>
              </a:solidFill>
            </a:rPr>
            <a:t>) – Ausnahme Fahrdienst </a:t>
          </a:r>
        </a:p>
      </dsp:txBody>
      <dsp:txXfrm>
        <a:off x="3190019" y="2466098"/>
        <a:ext cx="4424451" cy="721154"/>
      </dsp:txXfrm>
    </dsp:sp>
    <dsp:sp modelId="{F3C8A28B-16FB-410D-8016-72F6B32E6A8C}">
      <dsp:nvSpPr>
        <dsp:cNvPr id="0" name=""/>
        <dsp:cNvSpPr/>
      </dsp:nvSpPr>
      <dsp:spPr>
        <a:xfrm>
          <a:off x="0" y="2345906"/>
          <a:ext cx="3190019" cy="9615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kern="1200" dirty="0">
              <a:solidFill>
                <a:schemeClr val="tx1"/>
              </a:solidFill>
            </a:rPr>
            <a:t>Terminbestätigung</a:t>
          </a:r>
        </a:p>
      </dsp:txBody>
      <dsp:txXfrm>
        <a:off x="46938" y="2392844"/>
        <a:ext cx="3096143" cy="8676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7710" cy="513120"/>
          </a:xfrm>
          <a:prstGeom prst="rect">
            <a:avLst/>
          </a:prstGeom>
        </p:spPr>
        <p:txBody>
          <a:bodyPr vert="horz" lIns="94620" tIns="47310" rIns="94620" bIns="47310" rtlCol="0"/>
          <a:lstStyle>
            <a:lvl1pPr algn="l">
              <a:defRPr sz="1300"/>
            </a:lvl1pPr>
          </a:lstStyle>
          <a:p>
            <a:endParaRPr lang="de-CH"/>
          </a:p>
        </p:txBody>
      </p:sp>
      <p:sp>
        <p:nvSpPr>
          <p:cNvPr id="3" name="Datumsplatzhalter 2"/>
          <p:cNvSpPr>
            <a:spLocks noGrp="1"/>
          </p:cNvSpPr>
          <p:nvPr>
            <p:ph type="dt" sz="quarter" idx="1"/>
          </p:nvPr>
        </p:nvSpPr>
        <p:spPr>
          <a:xfrm>
            <a:off x="4024697" y="1"/>
            <a:ext cx="3077709" cy="513120"/>
          </a:xfrm>
          <a:prstGeom prst="rect">
            <a:avLst/>
          </a:prstGeom>
        </p:spPr>
        <p:txBody>
          <a:bodyPr vert="horz" lIns="94620" tIns="47310" rIns="94620" bIns="47310" rtlCol="0"/>
          <a:lstStyle>
            <a:lvl1pPr algn="r">
              <a:defRPr sz="1300"/>
            </a:lvl1pPr>
          </a:lstStyle>
          <a:p>
            <a:r>
              <a:rPr lang="de-DE"/>
              <a:t>1. Juni 2017</a:t>
            </a:r>
            <a:endParaRPr lang="de-CH"/>
          </a:p>
        </p:txBody>
      </p:sp>
      <p:sp>
        <p:nvSpPr>
          <p:cNvPr id="4" name="Fußzeilenplatzhalter 3"/>
          <p:cNvSpPr>
            <a:spLocks noGrp="1"/>
          </p:cNvSpPr>
          <p:nvPr>
            <p:ph type="ftr" sz="quarter" idx="2"/>
          </p:nvPr>
        </p:nvSpPr>
        <p:spPr>
          <a:xfrm>
            <a:off x="1" y="9721494"/>
            <a:ext cx="3077710" cy="513120"/>
          </a:xfrm>
          <a:prstGeom prst="rect">
            <a:avLst/>
          </a:prstGeom>
        </p:spPr>
        <p:txBody>
          <a:bodyPr vert="horz" lIns="94620" tIns="47310" rIns="94620" bIns="47310" rtlCol="0" anchor="b"/>
          <a:lstStyle>
            <a:lvl1pPr algn="l">
              <a:defRPr sz="1300"/>
            </a:lvl1pPr>
          </a:lstStyle>
          <a:p>
            <a:endParaRPr lang="de-CH"/>
          </a:p>
        </p:txBody>
      </p:sp>
      <p:sp>
        <p:nvSpPr>
          <p:cNvPr id="5" name="Foliennummernplatzhalter 4"/>
          <p:cNvSpPr>
            <a:spLocks noGrp="1"/>
          </p:cNvSpPr>
          <p:nvPr>
            <p:ph type="sldNum" sz="quarter" idx="3"/>
          </p:nvPr>
        </p:nvSpPr>
        <p:spPr>
          <a:xfrm>
            <a:off x="4024697" y="9721494"/>
            <a:ext cx="3077709" cy="513120"/>
          </a:xfrm>
          <a:prstGeom prst="rect">
            <a:avLst/>
          </a:prstGeom>
        </p:spPr>
        <p:txBody>
          <a:bodyPr vert="horz" lIns="94620" tIns="47310" rIns="94620" bIns="47310" rtlCol="0" anchor="b"/>
          <a:lstStyle>
            <a:lvl1pPr algn="r">
              <a:defRPr sz="1300"/>
            </a:lvl1pPr>
          </a:lstStyle>
          <a:p>
            <a:fld id="{773B3754-E4C7-4509-9765-7DA5876C934B}" type="slidenum">
              <a:rPr lang="de-CH" smtClean="0"/>
              <a:t>‹Nr.›</a:t>
            </a:fld>
            <a:endParaRPr lang="de-CH"/>
          </a:p>
        </p:txBody>
      </p:sp>
    </p:spTree>
    <p:extLst>
      <p:ext uri="{BB962C8B-B14F-4D97-AF65-F5344CB8AC3E}">
        <p14:creationId xmlns:p14="http://schemas.microsoft.com/office/powerpoint/2010/main" val="17277172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78639"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59" tIns="49529" rIns="99059" bIns="49529" numCol="1" anchor="t" anchorCtr="0" compatLnSpc="1">
            <a:prstTxWarp prst="textNoShape">
              <a:avLst/>
            </a:prstTxWarp>
          </a:bodyPr>
          <a:lstStyle>
            <a:lvl1pPr algn="l" defTabSz="990717">
              <a:buSzTx/>
              <a:buFontTx/>
              <a:buNone/>
              <a:defRPr sz="1400"/>
            </a:lvl1pPr>
          </a:lstStyle>
          <a:p>
            <a:endParaRPr lang="de-DE" dirty="0"/>
          </a:p>
        </p:txBody>
      </p:sp>
      <p:sp>
        <p:nvSpPr>
          <p:cNvPr id="3075" name="Rectangle 3"/>
          <p:cNvSpPr>
            <a:spLocks noGrp="1" noChangeArrowheads="1"/>
          </p:cNvSpPr>
          <p:nvPr>
            <p:ph type="dt" idx="1"/>
          </p:nvPr>
        </p:nvSpPr>
        <p:spPr bwMode="auto">
          <a:xfrm>
            <a:off x="4025426" y="2"/>
            <a:ext cx="3078639"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59" tIns="49529" rIns="99059" bIns="49529" numCol="1" anchor="t" anchorCtr="0" compatLnSpc="1">
            <a:prstTxWarp prst="textNoShape">
              <a:avLst/>
            </a:prstTxWarp>
          </a:bodyPr>
          <a:lstStyle>
            <a:lvl1pPr algn="r" defTabSz="990717">
              <a:buSzTx/>
              <a:buFontTx/>
              <a:buNone/>
              <a:defRPr sz="1400"/>
            </a:lvl1pPr>
          </a:lstStyle>
          <a:p>
            <a:r>
              <a:rPr lang="de-DE"/>
              <a:t>1. Juni 2017</a:t>
            </a:r>
          </a:p>
        </p:txBody>
      </p:sp>
      <p:sp>
        <p:nvSpPr>
          <p:cNvPr id="3076" name="Rectangle 4"/>
          <p:cNvSpPr>
            <a:spLocks noGrp="1" noRot="1" noChangeAspect="1" noChangeArrowheads="1" noTextEdit="1"/>
          </p:cNvSpPr>
          <p:nvPr>
            <p:ph type="sldImg" idx="2"/>
          </p:nvPr>
        </p:nvSpPr>
        <p:spPr bwMode="auto">
          <a:xfrm>
            <a:off x="141288" y="768350"/>
            <a:ext cx="6821487"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785" y="4860926"/>
            <a:ext cx="5210494" cy="460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59" tIns="49529" rIns="99059" bIns="49529"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1" y="9723440"/>
            <a:ext cx="3078639"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59" tIns="49529" rIns="99059" bIns="49529" numCol="1" anchor="b" anchorCtr="0" compatLnSpc="1">
            <a:prstTxWarp prst="textNoShape">
              <a:avLst/>
            </a:prstTxWarp>
          </a:bodyPr>
          <a:lstStyle>
            <a:lvl1pPr algn="l" defTabSz="990717">
              <a:buSzTx/>
              <a:buFontTx/>
              <a:buNone/>
              <a:defRPr sz="1400"/>
            </a:lvl1pPr>
          </a:lstStyle>
          <a:p>
            <a:endParaRPr lang="de-DE"/>
          </a:p>
        </p:txBody>
      </p:sp>
      <p:sp>
        <p:nvSpPr>
          <p:cNvPr id="3079" name="Rectangle 7"/>
          <p:cNvSpPr>
            <a:spLocks noGrp="1" noChangeArrowheads="1"/>
          </p:cNvSpPr>
          <p:nvPr>
            <p:ph type="sldNum" sz="quarter" idx="5"/>
          </p:nvPr>
        </p:nvSpPr>
        <p:spPr bwMode="auto">
          <a:xfrm>
            <a:off x="4025426" y="9723440"/>
            <a:ext cx="3078639"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59" tIns="49529" rIns="99059" bIns="49529" numCol="1" anchor="b" anchorCtr="0" compatLnSpc="1">
            <a:prstTxWarp prst="textNoShape">
              <a:avLst/>
            </a:prstTxWarp>
          </a:bodyPr>
          <a:lstStyle>
            <a:lvl1pPr algn="r" defTabSz="990717">
              <a:buSzTx/>
              <a:buFontTx/>
              <a:buNone/>
              <a:defRPr sz="1400"/>
            </a:lvl1pPr>
          </a:lstStyle>
          <a:p>
            <a:fld id="{3025C890-EE8F-4C39-96ED-4CDA519BD4B3}" type="slidenum">
              <a:rPr lang="de-DE"/>
              <a:pPr/>
              <a:t>‹Nr.›</a:t>
            </a:fld>
            <a:endParaRPr lang="de-DE"/>
          </a:p>
        </p:txBody>
      </p:sp>
    </p:spTree>
    <p:extLst>
      <p:ext uri="{BB962C8B-B14F-4D97-AF65-F5344CB8AC3E}">
        <p14:creationId xmlns:p14="http://schemas.microsoft.com/office/powerpoint/2010/main" val="153385367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sv.admin.ch/bsv/de/home/sozialversicherungen/ergaenzungsleistungen/grundlagen-und-gesetze/grundlagen/mietkosten-ergaenzungsleistunge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1</a:t>
            </a:fld>
            <a:endParaRPr lang="de-DE"/>
          </a:p>
        </p:txBody>
      </p:sp>
    </p:spTree>
    <p:extLst>
      <p:ext uri="{BB962C8B-B14F-4D97-AF65-F5344CB8AC3E}">
        <p14:creationId xmlns:p14="http://schemas.microsoft.com/office/powerpoint/2010/main" val="116878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5139"/>
            <a:r>
              <a:rPr lang="de-CH" dirty="0"/>
              <a:t>Nebenkostenpauschale</a:t>
            </a:r>
            <a:r>
              <a:rPr lang="de-CH" baseline="0" dirty="0"/>
              <a:t> und Heizkostenpauschale sind lediglich angestiegen.</a:t>
            </a:r>
          </a:p>
        </p:txBody>
      </p:sp>
      <p:sp>
        <p:nvSpPr>
          <p:cNvPr id="4" name="Foliennummernplatzhalter 3"/>
          <p:cNvSpPr>
            <a:spLocks noGrp="1"/>
          </p:cNvSpPr>
          <p:nvPr>
            <p:ph type="sldNum" sz="quarter" idx="10"/>
          </p:nvPr>
        </p:nvSpPr>
        <p:spPr/>
        <p:txBody>
          <a:bodyPr/>
          <a:lstStyle/>
          <a:p>
            <a:fld id="{3025C890-EE8F-4C39-96ED-4CDA519BD4B3}" type="slidenum">
              <a:rPr lang="de-DE" smtClean="0"/>
              <a:pPr/>
              <a:t>10</a:t>
            </a:fld>
            <a:endParaRPr lang="de-DE"/>
          </a:p>
        </p:txBody>
      </p:sp>
    </p:spTree>
    <p:extLst>
      <p:ext uri="{BB962C8B-B14F-4D97-AF65-F5344CB8AC3E}">
        <p14:creationId xmlns:p14="http://schemas.microsoft.com/office/powerpoint/2010/main" val="328371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Neues Recht (seit 01.01.2021)</a:t>
            </a:r>
          </a:p>
          <a:p>
            <a:endParaRPr lang="de-CH" dirty="0"/>
          </a:p>
          <a:p>
            <a:r>
              <a:rPr lang="de-CH" dirty="0"/>
              <a:t>Alleinstehende	CHF 30’000</a:t>
            </a:r>
          </a:p>
          <a:p>
            <a:endParaRPr lang="de-CH" dirty="0"/>
          </a:p>
          <a:p>
            <a:r>
              <a:rPr lang="de-CH" dirty="0"/>
              <a:t>Ehepaare		CHF 50’000</a:t>
            </a:r>
          </a:p>
          <a:p>
            <a:endParaRPr lang="de-CH" dirty="0"/>
          </a:p>
          <a:p>
            <a:r>
              <a:rPr lang="de-CH" dirty="0"/>
              <a:t>Kinder 		CHF 15’000</a:t>
            </a:r>
          </a:p>
          <a:p>
            <a:endParaRPr lang="de-CH" dirty="0"/>
          </a:p>
          <a:p>
            <a:r>
              <a:rPr lang="de-CH" dirty="0"/>
              <a:t>Grundeigentum 	CHF 112’500</a:t>
            </a:r>
          </a:p>
          <a:p>
            <a:r>
              <a:rPr lang="de-CH" dirty="0"/>
              <a:t>Selbstbewohnt</a:t>
            </a:r>
          </a:p>
          <a:p>
            <a:endParaRPr lang="de-CH" dirty="0"/>
          </a:p>
          <a:p>
            <a:r>
              <a:rPr lang="de-CH" dirty="0"/>
              <a:t>Grundeigentum	CHF 300’000</a:t>
            </a:r>
          </a:p>
          <a:p>
            <a:r>
              <a:rPr lang="de-CH" dirty="0"/>
              <a:t>Mit HE / Heim</a:t>
            </a:r>
          </a:p>
          <a:p>
            <a:endParaRPr lang="de-CH" dirty="0"/>
          </a:p>
          <a:p>
            <a:endParaRPr lang="de-CH" dirty="0"/>
          </a:p>
          <a:p>
            <a:endParaRPr lang="de-CH" dirty="0"/>
          </a:p>
          <a:p>
            <a:r>
              <a:rPr lang="de-CH" dirty="0"/>
              <a:t>Zusätzlicher</a:t>
            </a:r>
            <a:r>
              <a:rPr lang="de-CH" baseline="0" dirty="0"/>
              <a:t> Freibetrag GE: 112’000.00 und bei HE 300’000.00</a:t>
            </a:r>
            <a:endParaRPr lang="de-CH" dirty="0"/>
          </a:p>
        </p:txBody>
      </p:sp>
    </p:spTree>
    <p:extLst>
      <p:ext uri="{BB962C8B-B14F-4D97-AF65-F5344CB8AC3E}">
        <p14:creationId xmlns:p14="http://schemas.microsoft.com/office/powerpoint/2010/main" val="365010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12</a:t>
            </a:fld>
            <a:endParaRPr lang="de-DE"/>
          </a:p>
        </p:txBody>
      </p:sp>
    </p:spTree>
    <p:extLst>
      <p:ext uri="{BB962C8B-B14F-4D97-AF65-F5344CB8AC3E}">
        <p14:creationId xmlns:p14="http://schemas.microsoft.com/office/powerpoint/2010/main" val="307445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13</a:t>
            </a:fld>
            <a:endParaRPr lang="de-DE"/>
          </a:p>
        </p:txBody>
      </p:sp>
    </p:spTree>
    <p:extLst>
      <p:ext uri="{BB962C8B-B14F-4D97-AF65-F5344CB8AC3E}">
        <p14:creationId xmlns:p14="http://schemas.microsoft.com/office/powerpoint/2010/main" val="111370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75633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25758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a:t>Ausserkantonale Mietzinsregionen sind entsprechend hinterlegt.</a:t>
            </a:r>
          </a:p>
          <a:p>
            <a:endParaRPr lang="de-CH" baseline="0" dirty="0"/>
          </a:p>
          <a:p>
            <a:pPr marL="171450" indent="-171450">
              <a:buFont typeface="Symbol" panose="05050102010706020507" pitchFamily="18" charset="2"/>
              <a:buChar char="Þ"/>
            </a:pPr>
            <a:r>
              <a:rPr lang="de-CH" baseline="0" dirty="0"/>
              <a:t>Mietzinsregion-Tabelle (BSV) zeigen:</a:t>
            </a:r>
          </a:p>
          <a:p>
            <a:pPr marL="171450" indent="-171450">
              <a:buFont typeface="Symbol" panose="05050102010706020507" pitchFamily="18" charset="2"/>
              <a:buChar char="Þ"/>
            </a:pPr>
            <a:r>
              <a:rPr lang="de-CH" dirty="0">
                <a:hlinkClick r:id="rId3"/>
              </a:rPr>
              <a:t>Anrechnung der Mietkosten in den Ergänzungsleistungen (admin.ch)</a:t>
            </a:r>
            <a:endParaRPr lang="de-CH" baseline="0"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16</a:t>
            </a:fld>
            <a:endParaRPr lang="de-DE"/>
          </a:p>
        </p:txBody>
      </p:sp>
    </p:spTree>
    <p:extLst>
      <p:ext uri="{BB962C8B-B14F-4D97-AF65-F5344CB8AC3E}">
        <p14:creationId xmlns:p14="http://schemas.microsoft.com/office/powerpoint/2010/main" val="252221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17</a:t>
            </a:fld>
            <a:endParaRPr lang="de-DE" dirty="0"/>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4288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Zusätzlicher</a:t>
            </a:r>
            <a:r>
              <a:rPr lang="de-CH" baseline="0" dirty="0"/>
              <a:t> Freibetrag GE: 112’000.00 und bei HE 300’000.00 </a:t>
            </a:r>
          </a:p>
          <a:p>
            <a:pPr marL="172307" indent="-172307">
              <a:buFont typeface="Wingdings" panose="05000000000000000000" pitchFamily="2" charset="2"/>
              <a:buChar char="à"/>
            </a:pPr>
            <a:r>
              <a:rPr lang="de-CH" baseline="0" dirty="0">
                <a:sym typeface="Wingdings" panose="05000000000000000000" pitchFamily="2" charset="2"/>
              </a:rPr>
              <a:t>Zusätzlicher Freibetrag gilt jedoch nur auf das Vermögen infolge Grundeigentum (VW)</a:t>
            </a:r>
          </a:p>
          <a:p>
            <a:endParaRPr lang="de-CH" baseline="0" dirty="0">
              <a:sym typeface="Wingdings" panose="05000000000000000000" pitchFamily="2" charset="2"/>
            </a:endParaRPr>
          </a:p>
          <a:p>
            <a:pPr defTabSz="918972">
              <a:defRPr/>
            </a:pPr>
            <a:r>
              <a:rPr lang="de-CH" dirty="0"/>
              <a:t>- nicht als Abzug für andere Vermögen </a:t>
            </a:r>
            <a:br>
              <a:rPr lang="de-CH" dirty="0"/>
            </a:br>
            <a:r>
              <a:rPr lang="de-CH" dirty="0"/>
              <a:t>- keine Berücksichtigung für AEL-Grenze </a:t>
            </a:r>
          </a:p>
          <a:p>
            <a:endParaRPr lang="de-CH" baseline="0" dirty="0">
              <a:sym typeface="Wingdings" panose="05000000000000000000" pitchFamily="2" charset="2"/>
            </a:endParaRPr>
          </a:p>
        </p:txBody>
      </p:sp>
    </p:spTree>
    <p:extLst>
      <p:ext uri="{BB962C8B-B14F-4D97-AF65-F5344CB8AC3E}">
        <p14:creationId xmlns:p14="http://schemas.microsoft.com/office/powerpoint/2010/main" val="40246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Gebäudeunterhalt + </a:t>
            </a:r>
            <a:r>
              <a:rPr lang="de-CH" dirty="0" err="1"/>
              <a:t>HypoZins</a:t>
            </a:r>
            <a:r>
              <a:rPr lang="de-CH" dirty="0"/>
              <a:t> = max. </a:t>
            </a:r>
            <a:r>
              <a:rPr lang="de-CH" dirty="0" err="1"/>
              <a:t>Bruttertrag</a:t>
            </a:r>
            <a:r>
              <a:rPr lang="de-CH" dirty="0"/>
              <a:t> LS =&gt; zur </a:t>
            </a:r>
            <a:r>
              <a:rPr lang="de-CH" dirty="0" err="1"/>
              <a:t>Verhindernung</a:t>
            </a:r>
            <a:r>
              <a:rPr lang="de-CH" baseline="0" dirty="0"/>
              <a:t> Finanzierung überschuldeter LS</a:t>
            </a:r>
          </a:p>
          <a:p>
            <a:r>
              <a:rPr lang="de-CH" baseline="0" dirty="0"/>
              <a:t>3260.01 WEL</a:t>
            </a:r>
          </a:p>
          <a:p>
            <a:endParaRPr lang="de-CH" baseline="0" dirty="0"/>
          </a:p>
          <a:p>
            <a:r>
              <a:rPr lang="de-CH" dirty="0"/>
              <a:t>112’500.00 Art.11</a:t>
            </a:r>
            <a:r>
              <a:rPr lang="de-CH" baseline="0" dirty="0"/>
              <a:t> Abs.1 </a:t>
            </a:r>
            <a:r>
              <a:rPr lang="de-CH" baseline="0" dirty="0" err="1"/>
              <a:t>lit.c</a:t>
            </a:r>
            <a:r>
              <a:rPr lang="de-CH" baseline="0" dirty="0"/>
              <a:t> </a:t>
            </a:r>
          </a:p>
          <a:p>
            <a:r>
              <a:rPr lang="de-CH" baseline="0" dirty="0"/>
              <a:t>300’000.00 Art.11 Abs.1bis </a:t>
            </a:r>
          </a:p>
          <a:p>
            <a:endParaRPr lang="de-CH" dirty="0"/>
          </a:p>
        </p:txBody>
      </p:sp>
      <p:sp>
        <p:nvSpPr>
          <p:cNvPr id="4" name="Foliennummernplatzhalter 3"/>
          <p:cNvSpPr>
            <a:spLocks noGrp="1"/>
          </p:cNvSpPr>
          <p:nvPr>
            <p:ph type="sldNum" sz="quarter" idx="10"/>
          </p:nvPr>
        </p:nvSpPr>
        <p:spPr/>
        <p:txBody>
          <a:bodyPr/>
          <a:lstStyle/>
          <a:p>
            <a:pPr defTabSz="966257">
              <a:defRPr/>
            </a:pPr>
            <a:fld id="{3025C890-EE8F-4C39-96ED-4CDA519BD4B3}" type="slidenum">
              <a:rPr lang="de-DE">
                <a:solidFill>
                  <a:srgbClr val="000000"/>
                </a:solidFill>
              </a:rPr>
              <a:pPr defTabSz="966257">
                <a:defRPr/>
              </a:pPr>
              <a:t>19</a:t>
            </a:fld>
            <a:endParaRPr lang="de-DE" dirty="0">
              <a:solidFill>
                <a:srgbClr val="000000"/>
              </a:solidFill>
            </a:endParaRPr>
          </a:p>
        </p:txBody>
      </p:sp>
      <p:sp>
        <p:nvSpPr>
          <p:cNvPr id="5" name="Datumsplatzhalter 4"/>
          <p:cNvSpPr>
            <a:spLocks noGrp="1"/>
          </p:cNvSpPr>
          <p:nvPr>
            <p:ph type="dt" idx="11"/>
          </p:nvPr>
        </p:nvSpPr>
        <p:spPr/>
        <p:txBody>
          <a:bodyPr/>
          <a:lstStyle/>
          <a:p>
            <a:pPr defTabSz="966257">
              <a:defRPr/>
            </a:pPr>
            <a:endParaRPr lang="de-DE">
              <a:solidFill>
                <a:srgbClr val="000000"/>
              </a:solidFill>
            </a:endParaRPr>
          </a:p>
        </p:txBody>
      </p:sp>
    </p:spTree>
    <p:extLst>
      <p:ext uri="{BB962C8B-B14F-4D97-AF65-F5344CB8AC3E}">
        <p14:creationId xmlns:p14="http://schemas.microsoft.com/office/powerpoint/2010/main" val="355435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025C890-EE8F-4C39-96ED-4CDA519BD4B3}" type="slidenum">
              <a:rPr lang="de-DE" smtClean="0"/>
              <a:pPr/>
              <a:t>2</a:t>
            </a:fld>
            <a:endParaRPr lang="de-DE"/>
          </a:p>
        </p:txBody>
      </p:sp>
    </p:spTree>
    <p:extLst>
      <p:ext uri="{BB962C8B-B14F-4D97-AF65-F5344CB8AC3E}">
        <p14:creationId xmlns:p14="http://schemas.microsoft.com/office/powerpoint/2010/main" val="91224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a:t>-Mit «</a:t>
            </a:r>
            <a:r>
              <a:rPr lang="de-CH" baseline="0" dirty="0" err="1"/>
              <a:t>Heimtaxe</a:t>
            </a:r>
            <a:r>
              <a:rPr lang="de-CH" baseline="0" dirty="0"/>
              <a:t>» sind die Heimkosten gemeint, die wir bei der jährlichen EL-Berechnung als Ausgabe berücksichtigen können.</a:t>
            </a:r>
          </a:p>
          <a:p>
            <a:endParaRPr lang="de-CH" baseline="0" dirty="0"/>
          </a:p>
          <a:p>
            <a:r>
              <a:rPr lang="de-CH" baseline="0" dirty="0"/>
              <a:t>-Praxis bezüglich Berücksichtigung MZ zusätzlich zu Heimkosten bleibt unverändert</a:t>
            </a:r>
          </a:p>
          <a:p>
            <a:endParaRPr lang="de-CH" baseline="0" dirty="0"/>
          </a:p>
          <a:p>
            <a:r>
              <a:rPr lang="de-CH" baseline="0" dirty="0"/>
              <a:t>-Untermonatige Erhöhung/Senkung der Heimkosten </a:t>
            </a:r>
            <a:r>
              <a:rPr lang="de-CH" baseline="0" dirty="0">
                <a:sym typeface="Wingdings" panose="05000000000000000000" pitchFamily="2" charset="2"/>
              </a:rPr>
              <a:t> bisherige Praxis wird ebenfalls beibehalten</a:t>
            </a:r>
            <a:endParaRPr lang="de-CH" baseline="0"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20</a:t>
            </a:fld>
            <a:endParaRPr lang="de-DE" dirty="0"/>
          </a:p>
        </p:txBody>
      </p:sp>
    </p:spTree>
    <p:extLst>
      <p:ext uri="{BB962C8B-B14F-4D97-AF65-F5344CB8AC3E}">
        <p14:creationId xmlns:p14="http://schemas.microsoft.com/office/powerpoint/2010/main" val="295254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21</a:t>
            </a:fld>
            <a:endParaRPr lang="de-DE"/>
          </a:p>
        </p:txBody>
      </p:sp>
    </p:spTree>
    <p:extLst>
      <p:ext uri="{BB962C8B-B14F-4D97-AF65-F5344CB8AC3E}">
        <p14:creationId xmlns:p14="http://schemas.microsoft.com/office/powerpoint/2010/main" val="2364424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481" indent="-183481">
              <a:buFontTx/>
              <a:buChar char="-"/>
            </a:pPr>
            <a:r>
              <a:rPr lang="de-CH" baseline="0" dirty="0"/>
              <a:t>HE würde ebenfalls in Abzug gebracht.</a:t>
            </a:r>
          </a:p>
          <a:p>
            <a:pPr marL="183481" indent="-183481">
              <a:buFontTx/>
              <a:buChar char="-"/>
            </a:pPr>
            <a:r>
              <a:rPr lang="de-CH" baseline="0" dirty="0"/>
              <a:t>Reservationstaxe ist ebenfalls auf ein Jahr hochgerechnet zu berücksichtigen, sofern diese bezahlt werden muss</a:t>
            </a:r>
          </a:p>
        </p:txBody>
      </p:sp>
      <p:sp>
        <p:nvSpPr>
          <p:cNvPr id="4" name="Foliennummernplatzhalter 3"/>
          <p:cNvSpPr>
            <a:spLocks noGrp="1"/>
          </p:cNvSpPr>
          <p:nvPr>
            <p:ph type="sldNum" sz="quarter" idx="10"/>
          </p:nvPr>
        </p:nvSpPr>
        <p:spPr/>
        <p:txBody>
          <a:bodyPr/>
          <a:lstStyle/>
          <a:p>
            <a:fld id="{6E79F95E-6E98-4164-A9CB-852900C223C3}" type="slidenum">
              <a:rPr lang="de-DE" smtClean="0"/>
              <a:t>22</a:t>
            </a:fld>
            <a:endParaRPr lang="de-DE" dirty="0"/>
          </a:p>
        </p:txBody>
      </p:sp>
      <p:sp>
        <p:nvSpPr>
          <p:cNvPr id="5" name="Datumsplatzhalter 4"/>
          <p:cNvSpPr>
            <a:spLocks noGrp="1"/>
          </p:cNvSpPr>
          <p:nvPr>
            <p:ph type="dt" idx="11"/>
          </p:nvPr>
        </p:nvSpPr>
        <p:spPr/>
        <p:txBody>
          <a:bodyPr/>
          <a:lstStyle/>
          <a:p>
            <a:endParaRPr lang="de-DE" dirty="0"/>
          </a:p>
        </p:txBody>
      </p:sp>
    </p:spTree>
    <p:extLst>
      <p:ext uri="{BB962C8B-B14F-4D97-AF65-F5344CB8AC3E}">
        <p14:creationId xmlns:p14="http://schemas.microsoft.com/office/powerpoint/2010/main" val="1297002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E79F95E-6E98-4164-A9CB-852900C223C3}" type="slidenum">
              <a:rPr lang="de-DE" smtClean="0"/>
              <a:t>23</a:t>
            </a:fld>
            <a:endParaRPr lang="de-DE" dirty="0"/>
          </a:p>
        </p:txBody>
      </p:sp>
      <p:sp>
        <p:nvSpPr>
          <p:cNvPr id="5" name="Datumsplatzhalter 4"/>
          <p:cNvSpPr>
            <a:spLocks noGrp="1"/>
          </p:cNvSpPr>
          <p:nvPr>
            <p:ph type="dt" idx="11"/>
          </p:nvPr>
        </p:nvSpPr>
        <p:spPr/>
        <p:txBody>
          <a:bodyPr/>
          <a:lstStyle/>
          <a:p>
            <a:endParaRPr lang="de-DE" dirty="0"/>
          </a:p>
        </p:txBody>
      </p:sp>
    </p:spTree>
    <p:extLst>
      <p:ext uri="{BB962C8B-B14F-4D97-AF65-F5344CB8AC3E}">
        <p14:creationId xmlns:p14="http://schemas.microsoft.com/office/powerpoint/2010/main" val="41475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latin typeface="Segoe UI" panose="020B0502040204020203" pitchFamily="34" charset="0"/>
                <a:cs typeface="Segoe UI" panose="020B0502040204020203" pitchFamily="34" charset="0"/>
              </a:rPr>
              <a:t>Die persönlichen Auslagen werden tagesgenau berücksichtigt</a:t>
            </a:r>
            <a:r>
              <a:rPr lang="de-CH" sz="1300" dirty="0"/>
              <a:t>: Im Eintrittsmonat werden </a:t>
            </a:r>
            <a:r>
              <a:rPr lang="de-CH" sz="1300" dirty="0" err="1"/>
              <a:t>z.b.</a:t>
            </a:r>
            <a:r>
              <a:rPr lang="de-CH" sz="1300" dirty="0"/>
              <a:t> keine persönlichen Auslagen berücksichtigt, da wir für den ganzen Monat den Lebensbedarf in der Berechnung haben…</a:t>
            </a:r>
          </a:p>
        </p:txBody>
      </p:sp>
      <p:sp>
        <p:nvSpPr>
          <p:cNvPr id="4" name="Foliennummernplatzhalter 3"/>
          <p:cNvSpPr>
            <a:spLocks noGrp="1"/>
          </p:cNvSpPr>
          <p:nvPr>
            <p:ph type="sldNum" sz="quarter" idx="10"/>
          </p:nvPr>
        </p:nvSpPr>
        <p:spPr/>
        <p:txBody>
          <a:bodyPr/>
          <a:lstStyle/>
          <a:p>
            <a:fld id="{6E79F95E-6E98-4164-A9CB-852900C223C3}" type="slidenum">
              <a:rPr lang="de-DE" smtClean="0"/>
              <a:t>24</a:t>
            </a:fld>
            <a:endParaRPr lang="de-DE" dirty="0"/>
          </a:p>
        </p:txBody>
      </p:sp>
      <p:sp>
        <p:nvSpPr>
          <p:cNvPr id="5" name="Datumsplatzhalter 4"/>
          <p:cNvSpPr>
            <a:spLocks noGrp="1"/>
          </p:cNvSpPr>
          <p:nvPr>
            <p:ph type="dt" idx="11"/>
          </p:nvPr>
        </p:nvSpPr>
        <p:spPr/>
        <p:txBody>
          <a:bodyPr/>
          <a:lstStyle/>
          <a:p>
            <a:endParaRPr lang="de-DE" dirty="0"/>
          </a:p>
        </p:txBody>
      </p:sp>
    </p:spTree>
    <p:extLst>
      <p:ext uri="{BB962C8B-B14F-4D97-AF65-F5344CB8AC3E}">
        <p14:creationId xmlns:p14="http://schemas.microsoft.com/office/powerpoint/2010/main" val="149615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E79F95E-6E98-4164-A9CB-852900C223C3}" type="slidenum">
              <a:rPr lang="de-DE" smtClean="0"/>
              <a:t>25</a:t>
            </a:fld>
            <a:endParaRPr lang="de-DE" dirty="0"/>
          </a:p>
        </p:txBody>
      </p:sp>
      <p:sp>
        <p:nvSpPr>
          <p:cNvPr id="5" name="Datumsplatzhalter 4"/>
          <p:cNvSpPr>
            <a:spLocks noGrp="1"/>
          </p:cNvSpPr>
          <p:nvPr>
            <p:ph type="dt" idx="11"/>
          </p:nvPr>
        </p:nvSpPr>
        <p:spPr/>
        <p:txBody>
          <a:bodyPr/>
          <a:lstStyle/>
          <a:p>
            <a:endParaRPr lang="de-DE" dirty="0"/>
          </a:p>
        </p:txBody>
      </p:sp>
    </p:spTree>
    <p:extLst>
      <p:ext uri="{BB962C8B-B14F-4D97-AF65-F5344CB8AC3E}">
        <p14:creationId xmlns:p14="http://schemas.microsoft.com/office/powerpoint/2010/main" val="706851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CH" sz="1300" dirty="0">
                <a:latin typeface="Segoe UI" panose="020B0502040204020203" pitchFamily="34" charset="0"/>
                <a:cs typeface="Segoe UI" panose="020B0502040204020203" pitchFamily="34" charset="0"/>
              </a:rPr>
              <a:t>-Gesetz seit 01.01.2021 in Kraft, Umsetzung seit 01.03.2022 möglich</a:t>
            </a:r>
          </a:p>
          <a:p>
            <a:pPr lvl="0"/>
            <a:r>
              <a:rPr lang="de-CH" sz="1300" dirty="0">
                <a:latin typeface="Segoe UI" panose="020B0502040204020203" pitchFamily="34" charset="0"/>
                <a:cs typeface="Segoe UI" panose="020B0502040204020203" pitchFamily="34" charset="0"/>
              </a:rPr>
              <a:t>-Vorliegen einer Abtretungserklärung (offizielles </a:t>
            </a:r>
            <a:r>
              <a:rPr lang="de-CH" sz="1300" u="sng" dirty="0">
                <a:latin typeface="Segoe UI" panose="020B0502040204020203" pitchFamily="34" charset="0"/>
                <a:cs typeface="Segoe UI" panose="020B0502040204020203" pitchFamily="34" charset="0"/>
              </a:rPr>
              <a:t>Bundesformular</a:t>
            </a:r>
            <a:r>
              <a:rPr lang="de-CH" sz="1300" dirty="0">
                <a:latin typeface="Segoe UI" panose="020B0502040204020203" pitchFamily="34" charset="0"/>
                <a:cs typeface="Segoe UI" panose="020B0502040204020203" pitchFamily="34" charset="0"/>
              </a:rPr>
              <a:t>) = </a:t>
            </a:r>
            <a:r>
              <a:rPr lang="de-CH" sz="1300" b="1" dirty="0">
                <a:latin typeface="Segoe UI" panose="020B0502040204020203" pitchFamily="34" charset="0"/>
                <a:cs typeface="Segoe UI" panose="020B0502040204020203" pitchFamily="34" charset="0"/>
                <a:sym typeface="Wingdings" panose="05000000000000000000" pitchFamily="2" charset="2"/>
              </a:rPr>
              <a:t>ausdrückliches Einverständnis der EL-beziehenden Person (oder deren Vertretung)</a:t>
            </a:r>
          </a:p>
          <a:p>
            <a:pPr lvl="0"/>
            <a:r>
              <a:rPr lang="de-CH" sz="1300" b="1" dirty="0">
                <a:latin typeface="Segoe UI" panose="020B0502040204020203" pitchFamily="34" charset="0"/>
                <a:cs typeface="Segoe UI" panose="020B0502040204020203" pitchFamily="34" charset="0"/>
                <a:sym typeface="Wingdings" panose="05000000000000000000" pitchFamily="2" charset="2"/>
              </a:rPr>
              <a:t>-</a:t>
            </a:r>
            <a:r>
              <a:rPr lang="de-CH" sz="1300" dirty="0">
                <a:latin typeface="Segoe UI" panose="020B0502040204020203" pitchFamily="34" charset="0"/>
                <a:cs typeface="Segoe UI" panose="020B0502040204020203" pitchFamily="34" charset="0"/>
              </a:rPr>
              <a:t>Abtretungen sind nur laufend möglich (nicht rückwirkend)</a:t>
            </a:r>
          </a:p>
          <a:p>
            <a:pPr lvl="0"/>
            <a:r>
              <a:rPr lang="de-CH" sz="1300" dirty="0">
                <a:latin typeface="Segoe UI" panose="020B0502040204020203" pitchFamily="34" charset="0"/>
                <a:cs typeface="Segoe UI" panose="020B0502040204020203" pitchFamily="34" charset="0"/>
              </a:rPr>
              <a:t>-Gesuche müssen bis am 20. im Monat der SVA St.. Gallen eingereicht werden </a:t>
            </a:r>
            <a:r>
              <a:rPr lang="de-CH" sz="1300" dirty="0">
                <a:latin typeface="Segoe UI" panose="020B0502040204020203" pitchFamily="34" charset="0"/>
                <a:cs typeface="Segoe UI" panose="020B0502040204020203" pitchFamily="34" charset="0"/>
                <a:sym typeface="Wingdings" panose="05000000000000000000" pitchFamily="2" charset="2"/>
              </a:rPr>
              <a:t> </a:t>
            </a:r>
            <a:r>
              <a:rPr lang="de-CH" sz="1300" b="1" dirty="0">
                <a:latin typeface="Segoe UI" panose="020B0502040204020203" pitchFamily="34" charset="0"/>
                <a:cs typeface="Segoe UI" panose="020B0502040204020203" pitchFamily="34" charset="0"/>
              </a:rPr>
              <a:t>damit die SVA die Direktzahlung ab nächsten Monat garantieren kann</a:t>
            </a:r>
          </a:p>
          <a:p>
            <a:pPr lvl="0"/>
            <a:r>
              <a:rPr lang="de-CH" sz="1300" dirty="0">
                <a:latin typeface="Segoe UI" panose="020B0502040204020203" pitchFamily="34" charset="0"/>
                <a:cs typeface="Segoe UI" panose="020B0502040204020203" pitchFamily="34" charset="0"/>
              </a:rPr>
              <a:t>-EL wird auf gleiches Konto wie die PF ausbezahlt</a:t>
            </a:r>
            <a:r>
              <a:rPr lang="de-CH" sz="1300" b="1" dirty="0">
                <a:latin typeface="Segoe UI" panose="020B0502040204020203" pitchFamily="34" charset="0"/>
                <a:cs typeface="Segoe UI" panose="020B0502040204020203" pitchFamily="34" charset="0"/>
              </a:rPr>
              <a:t>; ungeachtet davon, welche IBAN sie auf dem Abtretungsformular angeben</a:t>
            </a:r>
          </a:p>
          <a:p>
            <a:pPr lvl="0"/>
            <a:r>
              <a:rPr lang="de-CH" sz="1300" dirty="0">
                <a:latin typeface="Segoe UI" panose="020B0502040204020203" pitchFamily="34" charset="0"/>
                <a:cs typeface="Segoe UI" panose="020B0502040204020203" pitchFamily="34" charset="0"/>
              </a:rPr>
              <a:t>-Monatliche Zahlungen erfolgen am 4. Postarbeitstag (analog EL)</a:t>
            </a:r>
          </a:p>
          <a:p>
            <a:pPr lvl="0"/>
            <a:r>
              <a:rPr lang="de-CH" sz="1300" dirty="0">
                <a:latin typeface="Segoe UI" panose="020B0502040204020203" pitchFamily="34" charset="0"/>
                <a:cs typeface="Segoe UI" panose="020B0502040204020203" pitchFamily="34" charset="0"/>
              </a:rPr>
              <a:t>-Über den Auszahlungsbetrag wird jeweils ein Sammelabrechnung erstellt (jedoch erst ab zwei Zahlungen) / Daher Zustellung der Verfügungskopie </a:t>
            </a:r>
          </a:p>
          <a:p>
            <a:pPr lvl="0"/>
            <a:endParaRPr lang="de-CH" sz="1300" b="1" dirty="0">
              <a:latin typeface="Segoe UI" panose="020B0502040204020203" pitchFamily="34" charset="0"/>
              <a:cs typeface="Segoe UI" panose="020B0502040204020203" pitchFamily="34" charset="0"/>
            </a:endParaRPr>
          </a:p>
          <a:p>
            <a:endParaRPr lang="de-CH" dirty="0"/>
          </a:p>
        </p:txBody>
      </p:sp>
      <p:sp>
        <p:nvSpPr>
          <p:cNvPr id="4" name="Datumsplatzhalter 3"/>
          <p:cNvSpPr>
            <a:spLocks noGrp="1"/>
          </p:cNvSpPr>
          <p:nvPr>
            <p:ph type="dt" idx="10"/>
          </p:nvPr>
        </p:nvSpPr>
        <p:spPr/>
        <p:txBody>
          <a:bodyPr/>
          <a:lstStyle/>
          <a:p>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26</a:t>
            </a:fld>
            <a:endParaRPr lang="de-DE"/>
          </a:p>
        </p:txBody>
      </p:sp>
    </p:spTree>
    <p:extLst>
      <p:ext uri="{BB962C8B-B14F-4D97-AF65-F5344CB8AC3E}">
        <p14:creationId xmlns:p14="http://schemas.microsoft.com/office/powerpoint/2010/main" val="216528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27</a:t>
            </a:fld>
            <a:endParaRPr lang="de-DE"/>
          </a:p>
        </p:txBody>
      </p:sp>
    </p:spTree>
    <p:extLst>
      <p:ext uri="{BB962C8B-B14F-4D97-AF65-F5344CB8AC3E}">
        <p14:creationId xmlns:p14="http://schemas.microsoft.com/office/powerpoint/2010/main" val="3513332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28</a:t>
            </a:fld>
            <a:endParaRPr lang="de-DE"/>
          </a:p>
        </p:txBody>
      </p:sp>
    </p:spTree>
    <p:extLst>
      <p:ext uri="{BB962C8B-B14F-4D97-AF65-F5344CB8AC3E}">
        <p14:creationId xmlns:p14="http://schemas.microsoft.com/office/powerpoint/2010/main" val="162769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Bespiele</a:t>
            </a:r>
            <a:r>
              <a:rPr lang="de-CH" baseline="0" dirty="0"/>
              <a:t> Verzicht auf Einnahmen </a:t>
            </a:r>
          </a:p>
          <a:p>
            <a:pPr marL="0" indent="0">
              <a:buNone/>
            </a:pPr>
            <a:endParaRPr lang="de-CH" sz="600" dirty="0">
              <a:solidFill>
                <a:schemeClr val="tx1">
                  <a:lumMod val="50000"/>
                  <a:lumOff val="50000"/>
                </a:schemeClr>
              </a:solidFill>
            </a:endParaRPr>
          </a:p>
          <a:p>
            <a:r>
              <a:rPr lang="de-CH" sz="1200" dirty="0">
                <a:solidFill>
                  <a:schemeClr val="tx1">
                    <a:lumMod val="50000"/>
                    <a:lumOff val="50000"/>
                  </a:schemeClr>
                </a:solidFill>
              </a:rPr>
              <a:t>Verzicht auf Unterhaltsbeiträge</a:t>
            </a:r>
          </a:p>
          <a:p>
            <a:r>
              <a:rPr lang="de-CH" sz="1200" dirty="0">
                <a:solidFill>
                  <a:schemeClr val="tx1">
                    <a:lumMod val="50000"/>
                    <a:lumOff val="50000"/>
                  </a:schemeClr>
                </a:solidFill>
              </a:rPr>
              <a:t>Erfolglose SE- Tätigkeit</a:t>
            </a:r>
          </a:p>
          <a:p>
            <a:r>
              <a:rPr lang="de-CH" sz="1200" dirty="0">
                <a:solidFill>
                  <a:schemeClr val="tx1">
                    <a:lumMod val="50000"/>
                    <a:lumOff val="50000"/>
                  </a:schemeClr>
                </a:solidFill>
              </a:rPr>
              <a:t>Nichterwerbstätige Ehegatten</a:t>
            </a:r>
          </a:p>
          <a:p>
            <a:r>
              <a:rPr lang="de-CH" sz="1200" dirty="0">
                <a:solidFill>
                  <a:schemeClr val="tx1">
                    <a:lumMod val="50000"/>
                    <a:lumOff val="50000"/>
                  </a:schemeClr>
                </a:solidFill>
              </a:rPr>
              <a:t>Nichterwerbstätige Teilinvalide</a:t>
            </a:r>
          </a:p>
          <a:p>
            <a:r>
              <a:rPr lang="de-CH" sz="1200" dirty="0">
                <a:solidFill>
                  <a:schemeClr val="tx1">
                    <a:lumMod val="50000"/>
                    <a:lumOff val="50000"/>
                  </a:schemeClr>
                </a:solidFill>
              </a:rPr>
              <a:t>Verzicht Ausübung Wohnrecht </a:t>
            </a:r>
          </a:p>
          <a:p>
            <a:r>
              <a:rPr lang="de-CH" sz="1200" dirty="0">
                <a:solidFill>
                  <a:schemeClr val="tx1">
                    <a:lumMod val="50000"/>
                    <a:lumOff val="50000"/>
                  </a:schemeClr>
                </a:solidFill>
              </a:rPr>
              <a:t>Löschung einer Nutzniessung</a:t>
            </a:r>
          </a:p>
          <a:p>
            <a:pPr marL="0" indent="0">
              <a:buNone/>
            </a:pPr>
            <a:r>
              <a:rPr lang="de-CH" sz="1200" dirty="0">
                <a:solidFill>
                  <a:schemeClr val="tx1">
                    <a:lumMod val="50000"/>
                    <a:lumOff val="50000"/>
                  </a:schemeClr>
                </a:solidFill>
              </a:rPr>
              <a:t>       etc. etc. (Liste nicht abschliessend)</a:t>
            </a:r>
          </a:p>
          <a:p>
            <a:endParaRPr lang="de-CH" sz="1200" dirty="0"/>
          </a:p>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29</a:t>
            </a:fld>
            <a:endParaRPr lang="de-DE"/>
          </a:p>
        </p:txBody>
      </p:sp>
    </p:spTree>
    <p:extLst>
      <p:ext uri="{BB962C8B-B14F-4D97-AF65-F5344CB8AC3E}">
        <p14:creationId xmlns:p14="http://schemas.microsoft.com/office/powerpoint/2010/main" val="274372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Geschichte:</a:t>
            </a:r>
          </a:p>
          <a:p>
            <a:r>
              <a:rPr lang="de-CH" sz="1300" dirty="0"/>
              <a:t>Mitte der 1960er-Jahre lebten in der Schweiz rund 200’000 AHV- und IV-Rentnerinnen unter dem Existenzminimum weil sie keine berufliche Vorsorge und kein eigenes Vermögen besassen. Diese Personen waren dazumal von der Fürsorge abhängig. Das Ziel der am 19. März 1965 vom Parlament beschlossenen Einführung von Ergänzungsleistungen – kurz EL genannt – war diesen Personen ein regelmässiges Mindesteinkommen zu sichern. Zunächst als Übergangslösung gedacht, entwickelten sich die EL über die Jahrzehnte hinweg zu einem ständigen Leistungsbereich, dies trotz Einführung einer obligatorischen beruflichen Vorsorge. Immer wichtiger geworden ist vor allem ihre Funktion, die steigenden Kosten für die Pflege im Alter zu decken.</a:t>
            </a:r>
          </a:p>
          <a:p>
            <a:r>
              <a:rPr lang="de-CH" sz="1300" dirty="0"/>
              <a:t>Geschichte:</a:t>
            </a:r>
          </a:p>
          <a:p>
            <a:r>
              <a:rPr lang="de-CH" sz="1300" dirty="0"/>
              <a:t>Mitte der 1960er-Jahre lebten in der Schweiz rund 200’000 AHV- und IV-Rentnerinnen unter dem Existenzminimum weil sie keine berufliche Vorsorge und kein eigenes Vermögen besassen. Diese Personen waren </a:t>
            </a:r>
            <a:r>
              <a:rPr lang="de-CH" sz="1300" dirty="0" err="1"/>
              <a:t>dazumals</a:t>
            </a:r>
            <a:r>
              <a:rPr lang="de-CH" sz="1300" dirty="0"/>
              <a:t> von der Fürsorge abhängig. Das Ziel der am 19. März 1965 vom Parlament beschlossenen Einführung von Ergänzungsleistungen – kurz EL genannt – war diesen Personen ein regelmässiges Mindesteinkommen zu sichern. Zunächst als Übergangslösung gedacht, entwickelten sich die EL über die Jahrzehnte hinweg zu einem ständigen Leistungsbereich, dies trotz Einführung einer obligatorischen beruflichen Vorsorge. Immer wichtiger geworden ist vor allem ihre Funktion, die steigenden Kosten für die Pflege im Alter zu decken.</a:t>
            </a:r>
          </a:p>
          <a:p>
            <a:endParaRPr lang="de-CH" sz="1300" dirty="0"/>
          </a:p>
          <a:p>
            <a:endParaRPr lang="de-CH" sz="1300" dirty="0"/>
          </a:p>
          <a:p>
            <a:endParaRPr lang="de-CH" dirty="0"/>
          </a:p>
          <a:p>
            <a:endParaRPr lang="de-CH" sz="1300" dirty="0"/>
          </a:p>
          <a:p>
            <a:endParaRPr lang="de-CH" sz="1300" dirty="0"/>
          </a:p>
          <a:p>
            <a:endParaRPr lang="de-CH" dirty="0"/>
          </a:p>
          <a:p>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3</a:t>
            </a:fld>
            <a:endParaRPr lang="de-DE"/>
          </a:p>
        </p:txBody>
      </p:sp>
    </p:spTree>
    <p:extLst>
      <p:ext uri="{BB962C8B-B14F-4D97-AF65-F5344CB8AC3E}">
        <p14:creationId xmlns:p14="http://schemas.microsoft.com/office/powerpoint/2010/main" val="239461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942" indent="-165942" defTabSz="885025">
              <a:buFontTx/>
              <a:buChar char="-"/>
              <a:defRPr/>
            </a:pP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30</a:t>
            </a:fld>
            <a:endParaRPr lang="de-DE"/>
          </a:p>
        </p:txBody>
      </p:sp>
    </p:spTree>
    <p:extLst>
      <p:ext uri="{BB962C8B-B14F-4D97-AF65-F5344CB8AC3E}">
        <p14:creationId xmlns:p14="http://schemas.microsoft.com/office/powerpoint/2010/main" val="2154257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31</a:t>
            </a:fld>
            <a:endParaRPr lang="de-DE" dirty="0"/>
          </a:p>
        </p:txBody>
      </p:sp>
    </p:spTree>
    <p:extLst>
      <p:ext uri="{BB962C8B-B14F-4D97-AF65-F5344CB8AC3E}">
        <p14:creationId xmlns:p14="http://schemas.microsoft.com/office/powerpoint/2010/main" val="2350922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32</a:t>
            </a:fld>
            <a:endParaRPr lang="de-DE" dirty="0"/>
          </a:p>
        </p:txBody>
      </p:sp>
    </p:spTree>
    <p:extLst>
      <p:ext uri="{BB962C8B-B14F-4D97-AF65-F5344CB8AC3E}">
        <p14:creationId xmlns:p14="http://schemas.microsoft.com/office/powerpoint/2010/main" val="1866199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942" indent="-165942" defTabSz="885025">
              <a:buFontTx/>
              <a:buChar char="-"/>
              <a:defRPr/>
            </a:pPr>
            <a:r>
              <a:rPr lang="de-CH" dirty="0"/>
              <a:t>AR ist besser daher</a:t>
            </a:r>
            <a:r>
              <a:rPr lang="de-CH" baseline="0" dirty="0"/>
              <a:t> wird EL aufgrund dieser Grundlage bis max. 31.12.23 bezahlt.</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33</a:t>
            </a:fld>
            <a:endParaRPr lang="de-DE"/>
          </a:p>
        </p:txBody>
      </p:sp>
    </p:spTree>
    <p:extLst>
      <p:ext uri="{BB962C8B-B14F-4D97-AF65-F5344CB8AC3E}">
        <p14:creationId xmlns:p14="http://schemas.microsoft.com/office/powerpoint/2010/main" val="1700135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gilt für alle, was nicht?]</a:t>
            </a:r>
          </a:p>
          <a:p>
            <a:r>
              <a:rPr lang="de-CH" dirty="0"/>
              <a:t>-Anerkannte Ausgaben:</a:t>
            </a:r>
            <a:r>
              <a:rPr lang="de-CH" baseline="0" dirty="0"/>
              <a:t> z.B. Betreuungskosten von Kinder &lt;11 Jahre, angepasster Lebensbedarf bei Kindern, Mietzins)</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34</a:t>
            </a:fld>
            <a:endParaRPr lang="de-DE"/>
          </a:p>
        </p:txBody>
      </p:sp>
    </p:spTree>
    <p:extLst>
      <p:ext uri="{BB962C8B-B14F-4D97-AF65-F5344CB8AC3E}">
        <p14:creationId xmlns:p14="http://schemas.microsoft.com/office/powerpoint/2010/main" val="882291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Zum</a:t>
            </a:r>
            <a:r>
              <a:rPr lang="de-CH" baseline="0" dirty="0"/>
              <a:t> einen sind wir darauf angewiesen, dass unsere Versicherten Ihrer Meldepflicht nachkommen. Zum anderen arbeiten wir auch intensiv mit unseren Partnern zusammen. So teilen uns z.B. die Alters- und Pflegeheime sämtliche Änderungen im Zusammenhang mit den Heimkosten mit. Die AHV-Zweigstellen sind unsere Partner bei den Versicherten vor Ort auf den Gemeinden. Weiter arbeiten wir auch mit den Pro Werken zusammen, die unsere Versicherten beraten und bei der Einreichung von Unterlagen unterstützen.</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35</a:t>
            </a:fld>
            <a:endParaRPr lang="de-DE"/>
          </a:p>
        </p:txBody>
      </p:sp>
    </p:spTree>
    <p:extLst>
      <p:ext uri="{BB962C8B-B14F-4D97-AF65-F5344CB8AC3E}">
        <p14:creationId xmlns:p14="http://schemas.microsoft.com/office/powerpoint/2010/main" val="32657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Zum</a:t>
            </a:r>
            <a:r>
              <a:rPr lang="de-CH" baseline="0" dirty="0"/>
              <a:t> einen sind wir darauf angewiesen, dass unsere Versicherten Ihrer Meldepflicht nachkommen. Zum anderen arbeiten wir auch intensiv mit unseren Partnern zusammen. So teilen uns z.B. die Alters- und Pflegeheime sämtliche Änderungen im Zusammenhang mit den Heimkosten mit. Die AHV-Zweigstellen sind unsere Partner bei den Versicherten vor Ort auf den Gemeinden. Weiter arbeiten wir auch mit den Pro Werken zusammen, die unsere Versicherten beraten und bei der Einreichung von Unterlagen unterstützen.</a:t>
            </a:r>
            <a:endParaRPr lang="de-CH" dirty="0"/>
          </a:p>
          <a:p>
            <a:endParaRPr lang="de-CH" dirty="0"/>
          </a:p>
        </p:txBody>
      </p:sp>
      <p:sp>
        <p:nvSpPr>
          <p:cNvPr id="4" name="Datumsplatzhalter 3"/>
          <p:cNvSpPr>
            <a:spLocks noGrp="1"/>
          </p:cNvSpPr>
          <p:nvPr>
            <p:ph type="dt" idx="10"/>
          </p:nvPr>
        </p:nvSpPr>
        <p:spPr/>
        <p:txBody>
          <a:bodyPr/>
          <a:lstStyle/>
          <a:p>
            <a:fld id="{7D80AD13-2829-4440-BE71-B3D5675B71B7}" type="datetime4">
              <a:rPr lang="de-DE" smtClean="0"/>
              <a:t>24. November 2022</a:t>
            </a:fld>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36</a:t>
            </a:fld>
            <a:endParaRPr lang="de-DE"/>
          </a:p>
        </p:txBody>
      </p:sp>
    </p:spTree>
    <p:extLst>
      <p:ext uri="{BB962C8B-B14F-4D97-AF65-F5344CB8AC3E}">
        <p14:creationId xmlns:p14="http://schemas.microsoft.com/office/powerpoint/2010/main" val="2443249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Kostenzusammenstellungen</a:t>
            </a:r>
            <a:r>
              <a:rPr lang="de-CH" baseline="0" dirty="0"/>
              <a:t> der Krankenkasse achten wir auf das </a:t>
            </a:r>
            <a:r>
              <a:rPr lang="de-CH" baseline="0" dirty="0" err="1"/>
              <a:t>Einreichedatum</a:t>
            </a:r>
            <a:r>
              <a:rPr lang="de-CH" baseline="0" dirty="0"/>
              <a:t> und das Datum der Original Kostenzusammenstellung. Sind mehr als 15 Monate vergangen, werden nur noch Anteil innerhalb der gesetzlichen Frist vergütet.</a:t>
            </a:r>
            <a:endParaRPr lang="de-CH" dirty="0"/>
          </a:p>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38</a:t>
            </a:fld>
            <a:endParaRPr lang="de-DE"/>
          </a:p>
        </p:txBody>
      </p:sp>
    </p:spTree>
    <p:extLst>
      <p:ext uri="{BB962C8B-B14F-4D97-AF65-F5344CB8AC3E}">
        <p14:creationId xmlns:p14="http://schemas.microsoft.com/office/powerpoint/2010/main" val="195243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Beide im Heim: CHF 6’000.00 pro</a:t>
            </a:r>
            <a:r>
              <a:rPr lang="de-CH" baseline="0" dirty="0"/>
              <a:t> Person</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39</a:t>
            </a:fld>
            <a:endParaRPr lang="de-DE"/>
          </a:p>
        </p:txBody>
      </p:sp>
    </p:spTree>
    <p:extLst>
      <p:ext uri="{BB962C8B-B14F-4D97-AF65-F5344CB8AC3E}">
        <p14:creationId xmlns:p14="http://schemas.microsoft.com/office/powerpoint/2010/main" val="1692454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45</a:t>
            </a:fld>
            <a:endParaRPr lang="de-DE"/>
          </a:p>
        </p:txBody>
      </p:sp>
    </p:spTree>
    <p:extLst>
      <p:ext uri="{BB962C8B-B14F-4D97-AF65-F5344CB8AC3E}">
        <p14:creationId xmlns:p14="http://schemas.microsoft.com/office/powerpoint/2010/main" val="47514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Im Geschäftsbericht der SVA</a:t>
            </a:r>
            <a:r>
              <a:rPr lang="de-CH" sz="1300" baseline="0" dirty="0"/>
              <a:t> sind auch weitere Angaben zur Anzahl EL-Bezüger (2021 19’386) sowie deren Ausgaben zu finden. Einwohner Kantons SG = 519’245.00 ca. 4% beziehen somit EL</a:t>
            </a:r>
            <a:endParaRPr lang="de-CH" sz="1300"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4</a:t>
            </a:fld>
            <a:endParaRPr lang="de-DE"/>
          </a:p>
        </p:txBody>
      </p:sp>
    </p:spTree>
    <p:extLst>
      <p:ext uri="{BB962C8B-B14F-4D97-AF65-F5344CB8AC3E}">
        <p14:creationId xmlns:p14="http://schemas.microsoft.com/office/powerpoint/2010/main" val="2459676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wird ein Arztzeugnis </a:t>
            </a:r>
            <a:r>
              <a:rPr lang="de-CH" dirty="0" err="1"/>
              <a:t>einverlangt</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47</a:t>
            </a:fld>
            <a:endParaRPr lang="de-DE"/>
          </a:p>
        </p:txBody>
      </p:sp>
    </p:spTree>
    <p:extLst>
      <p:ext uri="{BB962C8B-B14F-4D97-AF65-F5344CB8AC3E}">
        <p14:creationId xmlns:p14="http://schemas.microsoft.com/office/powerpoint/2010/main" val="448983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wird ein Arztzeugnis </a:t>
            </a:r>
            <a:r>
              <a:rPr lang="de-CH" dirty="0" err="1"/>
              <a:t>einverlangt</a:t>
            </a:r>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48</a:t>
            </a:fld>
            <a:endParaRPr lang="de-DE"/>
          </a:p>
        </p:txBody>
      </p:sp>
    </p:spTree>
    <p:extLst>
      <p:ext uri="{BB962C8B-B14F-4D97-AF65-F5344CB8AC3E}">
        <p14:creationId xmlns:p14="http://schemas.microsoft.com/office/powerpoint/2010/main" val="629296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50</a:t>
            </a:fld>
            <a:endParaRPr lang="de-DE"/>
          </a:p>
        </p:txBody>
      </p:sp>
    </p:spTree>
    <p:extLst>
      <p:ext uri="{BB962C8B-B14F-4D97-AF65-F5344CB8AC3E}">
        <p14:creationId xmlns:p14="http://schemas.microsoft.com/office/powerpoint/2010/main" val="158037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Höchstansatz</a:t>
            </a:r>
            <a:r>
              <a:rPr lang="de-CH" baseline="0" dirty="0"/>
              <a:t> Stufe 8 = CHF 188.00 // Stufe 2 = CHF 38.00</a:t>
            </a:r>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53</a:t>
            </a:fld>
            <a:endParaRPr lang="de-DE"/>
          </a:p>
        </p:txBody>
      </p:sp>
    </p:spTree>
    <p:extLst>
      <p:ext uri="{BB962C8B-B14F-4D97-AF65-F5344CB8AC3E}">
        <p14:creationId xmlns:p14="http://schemas.microsoft.com/office/powerpoint/2010/main" val="448767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55</a:t>
            </a:fld>
            <a:endParaRPr lang="de-DE"/>
          </a:p>
        </p:txBody>
      </p:sp>
    </p:spTree>
    <p:extLst>
      <p:ext uri="{BB962C8B-B14F-4D97-AF65-F5344CB8AC3E}">
        <p14:creationId xmlns:p14="http://schemas.microsoft.com/office/powerpoint/2010/main" val="95235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56</a:t>
            </a:fld>
            <a:endParaRPr lang="de-DE"/>
          </a:p>
        </p:txBody>
      </p:sp>
    </p:spTree>
    <p:extLst>
      <p:ext uri="{BB962C8B-B14F-4D97-AF65-F5344CB8AC3E}">
        <p14:creationId xmlns:p14="http://schemas.microsoft.com/office/powerpoint/2010/main" val="98036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CH" altLang="de-DE" dirty="0">
                <a:ea typeface="ＭＳ Ｐゴシック" pitchFamily="34" charset="-128"/>
              </a:rPr>
              <a:t>Auch bei der</a:t>
            </a:r>
            <a:r>
              <a:rPr lang="de-CH" altLang="de-DE" baseline="0" dirty="0">
                <a:ea typeface="ＭＳ Ｐゴシック" pitchFamily="34" charset="-128"/>
              </a:rPr>
              <a:t> </a:t>
            </a:r>
            <a:r>
              <a:rPr lang="de-CH" altLang="de-DE" baseline="0" dirty="0" err="1">
                <a:ea typeface="ＭＳ Ｐゴシック" pitchFamily="34" charset="-128"/>
              </a:rPr>
              <a:t>Bezügerentwicklung</a:t>
            </a:r>
            <a:r>
              <a:rPr lang="de-CH" altLang="de-DE" baseline="0" dirty="0">
                <a:ea typeface="ＭＳ Ｐゴシック" pitchFamily="34" charset="-128"/>
              </a:rPr>
              <a:t> machte sich die Pandemie bemerkbar. So stiegen bspw. die Todesfälle ab Oktober 2020 rapide an, weshalb auch die Anzahl PF-Bezüger per Ende 2020 tiefer war als noch im Jahr zuvor. </a:t>
            </a:r>
          </a:p>
          <a:p>
            <a:pPr eaLnBrk="1" hangingPunct="1"/>
            <a:endParaRPr lang="de-CH" altLang="de-DE" baseline="0" dirty="0">
              <a:ea typeface="ＭＳ Ｐゴシック" pitchFamily="34" charset="-128"/>
            </a:endParaRPr>
          </a:p>
          <a:p>
            <a:pPr eaLnBrk="1" hangingPunct="1"/>
            <a:r>
              <a:rPr lang="de-CH" altLang="de-DE" baseline="0" dirty="0">
                <a:ea typeface="ＭＳ Ｐゴシック" pitchFamily="34" charset="-128"/>
              </a:rPr>
              <a:t>Die tieferen PF-Kosten sind wiederum darauf zurück zu führen, dass sich die Krankenkasse ab 01.01.2020 mit einem grösseren Beitrag beteiligt.</a:t>
            </a:r>
            <a:endParaRPr lang="de-CH" altLang="de-DE" dirty="0">
              <a:ea typeface="ＭＳ Ｐゴシック" pitchFamily="34" charset="-128"/>
            </a:endParaRPr>
          </a:p>
          <a:p>
            <a:pPr eaLnBrk="1" hangingPunct="1"/>
            <a:endParaRPr lang="de-CH" altLang="de-DE" dirty="0">
              <a:ea typeface="ＭＳ Ｐゴシック" pitchFamily="34" charset="-128"/>
            </a:endParaRPr>
          </a:p>
          <a:p>
            <a:pPr eaLnBrk="1" hangingPunct="1"/>
            <a:r>
              <a:rPr lang="de-CH" altLang="de-DE" dirty="0">
                <a:ea typeface="ＭＳ Ｐゴシック" pitchFamily="34" charset="-128"/>
              </a:rPr>
              <a:t>Die AEL wurde per 01.01.2016 abgeschafft,</a:t>
            </a:r>
            <a:r>
              <a:rPr lang="de-CH" altLang="de-DE" baseline="0" dirty="0">
                <a:ea typeface="ＭＳ Ｐゴシック" pitchFamily="34" charset="-128"/>
              </a:rPr>
              <a:t> d.h. es gibt keine neuen Ansprüche mehr (bestehende Ansprüche behalten ihren Besitzstand bis zur Anpassung der Mietzinsmaximalansätze auf Bundesebene) und deshalb sank die Anzahl der AEL-Bezüger in den letzten Jahren zunehmend. Per 01.01.2021 wurden die AEL infolge Inkraftsetzung der EL-Reform abgeschafft.</a:t>
            </a:r>
          </a:p>
          <a:p>
            <a:pPr eaLnBrk="1" hangingPunct="1"/>
            <a:endParaRPr lang="de-CH" altLang="de-DE" baseline="0" dirty="0">
              <a:ea typeface="ＭＳ Ｐゴシック" pitchFamily="34" charset="-128"/>
            </a:endParaRPr>
          </a:p>
          <a:p>
            <a:pPr eaLnBrk="1" hangingPunct="1"/>
            <a:r>
              <a:rPr lang="de-CH" altLang="de-DE" baseline="0" dirty="0">
                <a:ea typeface="ＭＳ Ｐゴシック" pitchFamily="34" charset="-128"/>
              </a:rPr>
              <a:t>Die EL-Reform macht sich finanziell bemerkbar. So sanken die EL-Kosten seit Jahren wieder. Einen Teil trug aber auch die Corona-Pandemie dazu bei.</a:t>
            </a:r>
            <a:endParaRPr lang="de-CH" altLang="de-DE" dirty="0">
              <a:ea typeface="ＭＳ Ｐゴシック" pitchFamily="34" charset="-128"/>
            </a:endParaRPr>
          </a:p>
          <a:p>
            <a:endParaRPr lang="de-CH"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3025C890-EE8F-4C39-96ED-4CDA519BD4B3}" type="slidenum">
              <a:rPr lang="de-DE" smtClean="0"/>
              <a:pPr/>
              <a:t>5</a:t>
            </a:fld>
            <a:endParaRPr lang="de-DE"/>
          </a:p>
        </p:txBody>
      </p:sp>
    </p:spTree>
    <p:extLst>
      <p:ext uri="{BB962C8B-B14F-4D97-AF65-F5344CB8AC3E}">
        <p14:creationId xmlns:p14="http://schemas.microsoft.com/office/powerpoint/2010/main" val="36024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5940">
              <a:defRPr/>
            </a:pPr>
            <a:r>
              <a:rPr lang="de-CH" dirty="0"/>
              <a:t>ATSG/ATSV ist das</a:t>
            </a:r>
            <a:r>
              <a:rPr lang="de-CH" baseline="0" dirty="0"/>
              <a:t> neuste Gesetz -&gt; 2000</a:t>
            </a:r>
            <a:endParaRPr lang="de-CH" dirty="0"/>
          </a:p>
          <a:p>
            <a:r>
              <a:rPr lang="de-CH" dirty="0"/>
              <a:t>NFA =&gt; Neufinanzierung Finanzausgleich</a:t>
            </a:r>
            <a:r>
              <a:rPr lang="de-CH" baseline="0" dirty="0"/>
              <a:t> 2008</a:t>
            </a:r>
          </a:p>
          <a:p>
            <a:r>
              <a:rPr lang="de-CH" baseline="0" dirty="0"/>
              <a:t>2011 PF</a:t>
            </a:r>
          </a:p>
          <a:p>
            <a:r>
              <a:rPr lang="de-CH" baseline="0" dirty="0"/>
              <a:t>2021 EL Revision </a:t>
            </a:r>
          </a:p>
          <a:p>
            <a:endParaRPr lang="de-CH" baseline="0" dirty="0"/>
          </a:p>
          <a:p>
            <a:pPr marL="0" indent="0">
              <a:buNone/>
            </a:pPr>
            <a:r>
              <a:rPr lang="de-CH" baseline="0" dirty="0"/>
              <a:t>Kantonale Gesetze:</a:t>
            </a:r>
          </a:p>
          <a:p>
            <a:pPr marL="0" indent="0">
              <a:buNone/>
            </a:pPr>
            <a:r>
              <a:rPr lang="de-CH" baseline="0" dirty="0"/>
              <a:t>ELG= Ergänzungsleistungsgesetz </a:t>
            </a:r>
            <a:r>
              <a:rPr lang="de-CH" baseline="0" dirty="0">
                <a:sym typeface="Wingdings" panose="05000000000000000000" pitchFamily="2" charset="2"/>
              </a:rPr>
              <a:t> </a:t>
            </a:r>
            <a:r>
              <a:rPr lang="de-CH" baseline="0" dirty="0"/>
              <a:t>z.B. ausserordentliche EL welche ein höheres Mietzinsmaximum als dies auf Bundesebene bestimmt hat. Dies war nur kantonal und ist mit Einführung der EL-Reform per 01.01.2021 komplett weggefallen. Von 01.2016 – 12.2020 handelte es sich lediglich noch um ein Übergangsrecht für bestehende Fälle.</a:t>
            </a:r>
          </a:p>
          <a:p>
            <a:pPr marL="0" indent="0">
              <a:buNone/>
            </a:pPr>
            <a:endParaRPr lang="de-CH" dirty="0"/>
          </a:p>
          <a:p>
            <a:pPr marL="0" indent="0">
              <a:buNone/>
            </a:pPr>
            <a:r>
              <a:rPr lang="de-CH" dirty="0"/>
              <a:t>VKB= Verordnung über die Vergütung</a:t>
            </a:r>
            <a:r>
              <a:rPr lang="de-CH" baseline="0" dirty="0"/>
              <a:t> von KKs</a:t>
            </a:r>
          </a:p>
          <a:p>
            <a:pPr marL="0" indent="0">
              <a:buNone/>
            </a:pPr>
            <a:r>
              <a:rPr lang="de-CH" baseline="0" dirty="0"/>
              <a:t>VTP= Verordnung über die nach EL anrechenbare Tagespauschale</a:t>
            </a:r>
            <a:endParaRPr lang="de-CH" dirty="0"/>
          </a:p>
          <a:p>
            <a:endParaRPr lang="de-CH" baseline="0" dirty="0"/>
          </a:p>
          <a:p>
            <a:endParaRPr lang="de-CH" dirty="0"/>
          </a:p>
        </p:txBody>
      </p:sp>
      <p:sp>
        <p:nvSpPr>
          <p:cNvPr id="4" name="Datumsplatzhalter 3"/>
          <p:cNvSpPr>
            <a:spLocks noGrp="1"/>
          </p:cNvSpPr>
          <p:nvPr>
            <p:ph type="dt" idx="10"/>
          </p:nvPr>
        </p:nvSpPr>
        <p:spPr/>
        <p:txBody>
          <a:bodyPr/>
          <a:lstStyle/>
          <a:p>
            <a:fld id="{7D80AD13-2829-4440-BE71-B3D5675B71B7}" type="datetime4">
              <a:rPr lang="de-DE" smtClean="0"/>
              <a:t>24. November 2022</a:t>
            </a:fld>
            <a:endParaRPr lang="de-DE"/>
          </a:p>
        </p:txBody>
      </p:sp>
      <p:sp>
        <p:nvSpPr>
          <p:cNvPr id="5" name="Foliennummernplatzhalter 4"/>
          <p:cNvSpPr>
            <a:spLocks noGrp="1"/>
          </p:cNvSpPr>
          <p:nvPr>
            <p:ph type="sldNum" sz="quarter" idx="11"/>
          </p:nvPr>
        </p:nvSpPr>
        <p:spPr/>
        <p:txBody>
          <a:bodyPr/>
          <a:lstStyle/>
          <a:p>
            <a:fld id="{3025C890-EE8F-4C39-96ED-4CDA519BD4B3}" type="slidenum">
              <a:rPr lang="de-DE" smtClean="0"/>
              <a:pPr/>
              <a:t>6</a:t>
            </a:fld>
            <a:endParaRPr lang="de-DE"/>
          </a:p>
        </p:txBody>
      </p:sp>
    </p:spTree>
    <p:extLst>
      <p:ext uri="{BB962C8B-B14F-4D97-AF65-F5344CB8AC3E}">
        <p14:creationId xmlns:p14="http://schemas.microsoft.com/office/powerpoint/2010/main" val="27705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Karenzfristen:</a:t>
            </a:r>
            <a:r>
              <a:rPr lang="de-CH" baseline="0" dirty="0"/>
              <a:t> erwähnen, dass Karenzfrist unterbrochen werden kann u. wann das der Fall ist</a:t>
            </a:r>
          </a:p>
          <a:p>
            <a:r>
              <a:rPr lang="de-CH" baseline="0" dirty="0"/>
              <a:t>Ausnahme: EL ohne Rente für CH/EU/EFTA/Abkommen/ Flüchtlinge, wenn …..2230.01: AHV-Alter / mind. 40% IV / Erblasser HV ausgelöst hätte, hätte er Mindestbeitragszeit erfüllt… und bei den anderen, nur theoretische Witwen/Waisenrente und noch nicht im AHV-Alter….2230.02</a:t>
            </a:r>
            <a:endParaRPr lang="de-CH" dirty="0"/>
          </a:p>
        </p:txBody>
      </p:sp>
    </p:spTree>
    <p:extLst>
      <p:ext uri="{BB962C8B-B14F-4D97-AF65-F5344CB8AC3E}">
        <p14:creationId xmlns:p14="http://schemas.microsoft.com/office/powerpoint/2010/main" val="224251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025C890-EE8F-4C39-96ED-4CDA519BD4B3}" type="slidenum">
              <a:rPr lang="de-DE" smtClean="0"/>
              <a:pPr/>
              <a:t>8</a:t>
            </a:fld>
            <a:endParaRPr lang="de-DE"/>
          </a:p>
        </p:txBody>
      </p:sp>
    </p:spTree>
    <p:extLst>
      <p:ext uri="{BB962C8B-B14F-4D97-AF65-F5344CB8AC3E}">
        <p14:creationId xmlns:p14="http://schemas.microsoft.com/office/powerpoint/2010/main" val="401444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r>
              <a:rPr lang="de-DE"/>
              <a:t>1. Juni 2017</a:t>
            </a:r>
          </a:p>
        </p:txBody>
      </p:sp>
      <p:sp>
        <p:nvSpPr>
          <p:cNvPr id="5" name="Foliennummernplatzhalter 4"/>
          <p:cNvSpPr>
            <a:spLocks noGrp="1"/>
          </p:cNvSpPr>
          <p:nvPr>
            <p:ph type="sldNum" sz="quarter" idx="11"/>
          </p:nvPr>
        </p:nvSpPr>
        <p:spPr/>
        <p:txBody>
          <a:bodyPr/>
          <a:lstStyle/>
          <a:p>
            <a:fld id="{3025C890-EE8F-4C39-96ED-4CDA519BD4B3}" type="slidenum">
              <a:rPr lang="de-DE" smtClean="0"/>
              <a:pPr/>
              <a:t>9</a:t>
            </a:fld>
            <a:endParaRPr lang="de-DE"/>
          </a:p>
        </p:txBody>
      </p:sp>
    </p:spTree>
    <p:extLst>
      <p:ext uri="{BB962C8B-B14F-4D97-AF65-F5344CB8AC3E}">
        <p14:creationId xmlns:p14="http://schemas.microsoft.com/office/powerpoint/2010/main" val="167950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4500" y="162719"/>
            <a:ext cx="7143750" cy="662781"/>
          </a:xfrm>
          <a:prstGeom prst="rect">
            <a:avLst/>
          </a:prstGeom>
        </p:spPr>
        <p:txBody>
          <a:bodyPr>
            <a:noAutofit/>
          </a:bodyPr>
          <a:lstStyle>
            <a:lvl1pPr algn="l">
              <a:defRPr sz="36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3" name="Untertitel 2"/>
          <p:cNvSpPr>
            <a:spLocks noGrp="1"/>
          </p:cNvSpPr>
          <p:nvPr>
            <p:ph type="subTitle" idx="1" hasCustomPrompt="1"/>
          </p:nvPr>
        </p:nvSpPr>
        <p:spPr>
          <a:xfrm>
            <a:off x="444500" y="831850"/>
            <a:ext cx="7143750" cy="768350"/>
          </a:xfrm>
          <a:prstGeom prst="rect">
            <a:avLst/>
          </a:prstGeom>
        </p:spPr>
        <p:txBody>
          <a:bodyPr/>
          <a:lstStyle>
            <a:lvl1pPr marL="0" indent="0" algn="l">
              <a:buNone/>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Untertitel durch Klicken bearbeiten</a:t>
            </a:r>
          </a:p>
        </p:txBody>
      </p:sp>
      <p:sp>
        <p:nvSpPr>
          <p:cNvPr id="6" name="Rechteck 5"/>
          <p:cNvSpPr/>
          <p:nvPr userDrawn="1"/>
        </p:nvSpPr>
        <p:spPr>
          <a:xfrm>
            <a:off x="0" y="1707032"/>
            <a:ext cx="9144000" cy="54000"/>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10" name="ClipArt-Platzhalter 9"/>
          <p:cNvSpPr>
            <a:spLocks noGrp="1"/>
          </p:cNvSpPr>
          <p:nvPr>
            <p:ph type="clipArt" sz="quarter" idx="12" hasCustomPrompt="1"/>
          </p:nvPr>
        </p:nvSpPr>
        <p:spPr>
          <a:xfrm>
            <a:off x="0" y="1760538"/>
            <a:ext cx="9144000" cy="3382962"/>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r>
              <a:rPr lang="de-CH" dirty="0"/>
              <a:t>Themenbild aus ClipArt Galerie (SVA SG) einfügen</a:t>
            </a:r>
            <a:br>
              <a:rPr lang="de-CH" dirty="0"/>
            </a:br>
            <a:r>
              <a:rPr lang="de-CH" dirty="0"/>
              <a:t>Ausrichtung: Untere Kante grüne Linie</a:t>
            </a:r>
            <a:br>
              <a:rPr lang="de-CH" dirty="0"/>
            </a:br>
            <a:r>
              <a:rPr lang="it-IT" dirty="0"/>
              <a:t>25.4  x 9.4 cm / 1500 x 555 Pixel = [Panorama]</a:t>
            </a:r>
            <a:endParaRPr lang="de-CH" dirty="0"/>
          </a:p>
        </p:txBody>
      </p:sp>
      <p:pic>
        <p:nvPicPr>
          <p:cNvPr id="1026" name="Picture 2" descr="P:\logo_sva_p369_rot_cmyk-praesentation.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5096" y="299747"/>
            <a:ext cx="1139944" cy="36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41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Halbgeviertstrich /">
    <p:spTree>
      <p:nvGrpSpPr>
        <p:cNvPr id="1" name=""/>
        <p:cNvGrpSpPr/>
        <p:nvPr/>
      </p:nvGrpSpPr>
      <p:grpSpPr>
        <a:xfrm>
          <a:off x="0" y="0"/>
          <a:ext cx="0" cy="0"/>
          <a:chOff x="0" y="0"/>
          <a:chExt cx="0" cy="0"/>
        </a:xfrm>
      </p:grpSpPr>
      <p:sp>
        <p:nvSpPr>
          <p:cNvPr id="5" name="Textplatzhalter 3"/>
          <p:cNvSpPr>
            <a:spLocks noGrp="1"/>
          </p:cNvSpPr>
          <p:nvPr>
            <p:ph type="body" sz="quarter" idx="11"/>
          </p:nvPr>
        </p:nvSpPr>
        <p:spPr>
          <a:xfrm>
            <a:off x="438150" y="1320799"/>
            <a:ext cx="7950200" cy="2900363"/>
          </a:xfrm>
          <a:prstGeom prst="rect">
            <a:avLst/>
          </a:prstGeom>
        </p:spPr>
        <p:txBody>
          <a:bodyPr/>
          <a:lstStyle>
            <a:lvl1pPr marL="342900" indent="-342900">
              <a:buClrTx/>
              <a:buFont typeface="Segoe UI" panose="020B0502040204020203" pitchFamily="34" charset="0"/>
              <a:buChar char="–"/>
              <a:defRPr sz="2000"/>
            </a:lvl1pPr>
            <a:lvl2pPr marL="666750" indent="-317500">
              <a:defRPr sz="2000"/>
            </a:lvl2pPr>
            <a:lvl3pPr>
              <a:defRPr sz="2000"/>
            </a:lvl3pPr>
            <a:lvl4pPr>
              <a:defRPr sz="2000"/>
            </a:lvl4pPr>
            <a:lvl5pPr>
              <a:defRPr sz="2000"/>
            </a:lvl5pPr>
          </a:lstStyle>
          <a:p>
            <a:pPr lvl="0"/>
            <a:r>
              <a:rPr lang="de-DE"/>
              <a:t>Textmasterformat bearbeiten</a:t>
            </a:r>
          </a:p>
          <a:p>
            <a:pPr lvl="1"/>
            <a:r>
              <a:rPr lang="de-DE"/>
              <a:t>Zweite Ebene</a:t>
            </a:r>
          </a:p>
        </p:txBody>
      </p:sp>
      <p:sp>
        <p:nvSpPr>
          <p:cNvPr id="2" name="Titel 1"/>
          <p:cNvSpPr>
            <a:spLocks noGrp="1"/>
          </p:cNvSpPr>
          <p:nvPr>
            <p:ph type="title" hasCustomPrompt="1"/>
          </p:nvPr>
        </p:nvSpPr>
        <p:spPr>
          <a:xfrm>
            <a:off x="450850" y="212725"/>
            <a:ext cx="7937500" cy="857250"/>
          </a:xfrm>
          <a:prstGeom prst="rect">
            <a:avLst/>
          </a:prstGeom>
        </p:spPr>
        <p:txBody>
          <a:bodyPr/>
          <a:lstStyle>
            <a:lvl1pPr algn="l">
              <a:defRPr sz="3200">
                <a:solidFill>
                  <a:srgbClr val="000000"/>
                </a:solidFill>
              </a:defRPr>
            </a:lvl1pPr>
          </a:lstStyle>
          <a:p>
            <a:r>
              <a:rPr lang="de-DE" dirty="0"/>
              <a:t>Titel durch Klicken bearbeiten</a:t>
            </a:r>
            <a:endParaRPr lang="de-CH" dirty="0"/>
          </a:p>
        </p:txBody>
      </p:sp>
      <p:sp>
        <p:nvSpPr>
          <p:cNvPr id="6" name="Rechteck 5"/>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298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ufzählung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50850" y="212725"/>
            <a:ext cx="793750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5" name="Textplatzhalter 4"/>
          <p:cNvSpPr>
            <a:spLocks noGrp="1"/>
          </p:cNvSpPr>
          <p:nvPr>
            <p:ph type="body" sz="quarter" idx="10" hasCustomPrompt="1"/>
          </p:nvPr>
        </p:nvSpPr>
        <p:spPr>
          <a:xfrm>
            <a:off x="457200" y="1327150"/>
            <a:ext cx="7931150" cy="1022350"/>
          </a:xfrm>
          <a:prstGeom prst="rect">
            <a:avLst/>
          </a:prstGeom>
        </p:spPr>
        <p:txBody>
          <a:bodyPr/>
          <a:lstStyle>
            <a:lvl1pPr marL="342900" indent="-342900">
              <a:buClr>
                <a:srgbClr val="D61216"/>
              </a:buClr>
              <a:buSzPct val="100000"/>
              <a:buFont typeface="SvaLogofontStGallen" pitchFamily="50" charset="0"/>
              <a:buChar char="2"/>
              <a:defRPr sz="2000">
                <a:latin typeface="Segoe UI" panose="020B0502040204020203" pitchFamily="34" charset="0"/>
                <a:ea typeface="Segoe UI" panose="020B0502040204020203" pitchFamily="34" charset="0"/>
                <a:cs typeface="Segoe UI" panose="020B0502040204020203" pitchFamily="34" charset="0"/>
              </a:defRPr>
            </a:lvl1pPr>
            <a:lvl2pPr>
              <a:defRPr sz="20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stStyle>
          <a:p>
            <a:pPr lvl="0"/>
            <a:r>
              <a:rPr lang="de-CH" dirty="0"/>
              <a:t>Text durch Klicken hinzufügen – dieses Aufzählungszeichen nur für wenige markante Aussagen einsetzen (2-3 pro Seite)</a:t>
            </a:r>
            <a:endParaRPr lang="de-DE" dirty="0"/>
          </a:p>
        </p:txBody>
      </p:sp>
    </p:spTree>
    <p:extLst>
      <p:ext uri="{BB962C8B-B14F-4D97-AF65-F5344CB8AC3E}">
        <p14:creationId xmlns:p14="http://schemas.microsoft.com/office/powerpoint/2010/main" val="222400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ür verschiedene Objekte /">
    <p:spTree>
      <p:nvGrpSpPr>
        <p:cNvPr id="1" name=""/>
        <p:cNvGrpSpPr/>
        <p:nvPr/>
      </p:nvGrpSpPr>
      <p:grpSpPr>
        <a:xfrm>
          <a:off x="0" y="0"/>
          <a:ext cx="0" cy="0"/>
          <a:chOff x="0" y="0"/>
          <a:chExt cx="0" cy="0"/>
        </a:xfrm>
      </p:grpSpPr>
      <p:sp>
        <p:nvSpPr>
          <p:cNvPr id="5" name="Titel 10"/>
          <p:cNvSpPr>
            <a:spLocks noGrp="1"/>
          </p:cNvSpPr>
          <p:nvPr>
            <p:ph type="title" hasCustomPrompt="1"/>
          </p:nvPr>
        </p:nvSpPr>
        <p:spPr>
          <a:xfrm>
            <a:off x="450850" y="212725"/>
            <a:ext cx="793750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6" name="Rechteck 5"/>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4" name="Inhaltsplatzhalter 3"/>
          <p:cNvSpPr>
            <a:spLocks noGrp="1"/>
          </p:cNvSpPr>
          <p:nvPr>
            <p:ph sz="quarter" idx="10" hasCustomPrompt="1"/>
          </p:nvPr>
        </p:nvSpPr>
        <p:spPr>
          <a:xfrm>
            <a:off x="546100" y="1130300"/>
            <a:ext cx="7848600" cy="3605213"/>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vl2pPr marL="457200" indent="0">
              <a:buNone/>
              <a:defRPr sz="1000">
                <a:solidFill>
                  <a:srgbClr val="FF0000"/>
                </a:solidFill>
              </a:defRPr>
            </a:lvl2pPr>
            <a:lvl3pPr marL="914400" indent="0">
              <a:buNone/>
              <a:defRPr sz="1000">
                <a:solidFill>
                  <a:srgbClr val="FF0000"/>
                </a:solidFill>
              </a:defRPr>
            </a:lvl3pPr>
            <a:lvl4pPr marL="1371600" indent="0">
              <a:buNone/>
              <a:defRPr sz="1000">
                <a:solidFill>
                  <a:srgbClr val="FF0000"/>
                </a:solidFill>
              </a:defRPr>
            </a:lvl4pPr>
            <a:lvl5pPr marL="1828800" indent="0">
              <a:buNone/>
              <a:defRPr sz="1000">
                <a:solidFill>
                  <a:srgbClr val="FF0000"/>
                </a:solidFill>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br>
              <a:rPr lang="de-DE" dirty="0"/>
            </a:br>
            <a:br>
              <a:rPr lang="de-DE" dirty="0"/>
            </a:br>
            <a:br>
              <a:rPr lang="de-DE" dirty="0"/>
            </a:br>
            <a:br>
              <a:rPr lang="de-DE" dirty="0"/>
            </a:br>
            <a:br>
              <a:rPr lang="de-DE" dirty="0"/>
            </a:br>
            <a:r>
              <a:rPr lang="de-DE" dirty="0"/>
              <a:t>Einfügen unterschiedlicher Objekte</a:t>
            </a:r>
            <a:br>
              <a:rPr lang="de-DE" dirty="0"/>
            </a:br>
            <a:r>
              <a:rPr lang="de-DE" dirty="0"/>
              <a:t>Excel Tabelle, Bilder, ClipArt, Film etc.</a:t>
            </a:r>
          </a:p>
        </p:txBody>
      </p:sp>
    </p:spTree>
    <p:extLst>
      <p:ext uri="{BB962C8B-B14F-4D97-AF65-F5344CB8AC3E}">
        <p14:creationId xmlns:p14="http://schemas.microsoft.com/office/powerpoint/2010/main" val="171445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folie /">
    <p:spTree>
      <p:nvGrpSpPr>
        <p:cNvPr id="1" name=""/>
        <p:cNvGrpSpPr/>
        <p:nvPr/>
      </p:nvGrpSpPr>
      <p:grpSpPr>
        <a:xfrm>
          <a:off x="0" y="0"/>
          <a:ext cx="0" cy="0"/>
          <a:chOff x="0" y="0"/>
          <a:chExt cx="0" cy="0"/>
        </a:xfrm>
      </p:grpSpPr>
      <p:sp>
        <p:nvSpPr>
          <p:cNvPr id="2" name="Rechteck 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041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Grossformat (vollflächig) /">
    <p:spTree>
      <p:nvGrpSpPr>
        <p:cNvPr id="1" name=""/>
        <p:cNvGrpSpPr/>
        <p:nvPr/>
      </p:nvGrpSpPr>
      <p:grpSpPr>
        <a:xfrm>
          <a:off x="0" y="0"/>
          <a:ext cx="0" cy="0"/>
          <a:chOff x="0" y="0"/>
          <a:chExt cx="0" cy="0"/>
        </a:xfrm>
      </p:grpSpPr>
      <p:sp>
        <p:nvSpPr>
          <p:cNvPr id="2" name="Rechteck 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ea typeface="Segoe UI" panose="020B0502040204020203" pitchFamily="34" charset="0"/>
              <a:cs typeface="Segoe UI" panose="020B0502040204020203" pitchFamily="34" charset="0"/>
            </a:endParaRPr>
          </a:p>
        </p:txBody>
      </p:sp>
      <p:sp>
        <p:nvSpPr>
          <p:cNvPr id="7" name="ClipArt-Platzhalter 6"/>
          <p:cNvSpPr>
            <a:spLocks noGrp="1"/>
          </p:cNvSpPr>
          <p:nvPr>
            <p:ph type="clipArt" sz="quarter" idx="11" hasCustomPrompt="1"/>
          </p:nvPr>
        </p:nvSpPr>
        <p:spPr>
          <a:xfrm>
            <a:off x="-11798" y="106502"/>
            <a:ext cx="9162000" cy="5047200"/>
          </a:xfrm>
          <a:prstGeom prst="rect">
            <a:avLst/>
          </a:prstGeom>
        </p:spPr>
        <p:txBody>
          <a:bodyPr/>
          <a:lstStyle>
            <a:lvl1pPr marL="0" indent="0" algn="ctr">
              <a:buNone/>
              <a:defRPr sz="1000">
                <a:solidFill>
                  <a:srgbClr val="FF0000"/>
                </a:solidFill>
              </a:defRPr>
            </a:lvl1pPr>
          </a:lstStyle>
          <a:p>
            <a:br>
              <a:rPr lang="de-CH" sz="1000" dirty="0"/>
            </a:br>
            <a:r>
              <a:rPr lang="de-CH" sz="1000" dirty="0"/>
              <a:t>Folie mit Bild vollflächig  (1/1)</a:t>
            </a:r>
            <a:br>
              <a:rPr lang="de-CH" sz="1000" dirty="0"/>
            </a:br>
            <a:r>
              <a:rPr lang="de-CH" sz="1000" dirty="0"/>
              <a:t>Bild aus ClipArt Galerie (SVA SG) einfügen</a:t>
            </a:r>
            <a:br>
              <a:rPr lang="de-CH" sz="1000" dirty="0"/>
            </a:br>
            <a:r>
              <a:rPr lang="de-CH" dirty="0"/>
              <a:t>25.4 x 14.02 cm / 1498 x 828 Pixel = [</a:t>
            </a:r>
            <a:r>
              <a:rPr lang="de-CH" dirty="0" err="1"/>
              <a:t>vollflaechig</a:t>
            </a:r>
            <a:r>
              <a:rPr lang="de-CH" dirty="0"/>
              <a:t>]</a:t>
            </a:r>
            <a:br>
              <a:rPr lang="de-CH" sz="1000" dirty="0"/>
            </a:br>
            <a:r>
              <a:rPr lang="de-CH" sz="1000" dirty="0"/>
              <a:t>Nur sehr dosiert einsetzen z.B. zur Unterbrechung. </a:t>
            </a:r>
            <a:endParaRPr lang="de-CH" dirty="0"/>
          </a:p>
          <a:p>
            <a:endParaRPr lang="de-CH" dirty="0"/>
          </a:p>
        </p:txBody>
      </p:sp>
    </p:spTree>
    <p:extLst>
      <p:ext uri="{BB962C8B-B14F-4D97-AF65-F5344CB8AC3E}">
        <p14:creationId xmlns:p14="http://schemas.microsoft.com/office/powerpoint/2010/main" val="354822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lussfolie Bild aus Galerie /">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44951" y="3710832"/>
            <a:ext cx="7937500" cy="857250"/>
          </a:xfrm>
          <a:prstGeom prst="rect">
            <a:avLst/>
          </a:prstGeom>
        </p:spPr>
        <p:txBody>
          <a:bodyPr/>
          <a:lstStyle>
            <a:lvl1pPr algn="l">
              <a:defRPr sz="3200" baseline="0">
                <a:solidFill>
                  <a:srgbClr val="000000"/>
                </a:solidFill>
              </a:defRPr>
            </a:lvl1pPr>
          </a:lstStyle>
          <a:p>
            <a:r>
              <a:rPr lang="de-DE" dirty="0"/>
              <a:t>Dank oder Aufforderung zur Tat etc.</a:t>
            </a:r>
            <a:br>
              <a:rPr lang="de-DE" dirty="0"/>
            </a:br>
            <a:r>
              <a:rPr lang="de-DE" dirty="0"/>
              <a:t>durch Klicken bearbeiten</a:t>
            </a:r>
            <a:endParaRPr lang="de-CH" dirty="0"/>
          </a:p>
        </p:txBody>
      </p:sp>
      <p:sp>
        <p:nvSpPr>
          <p:cNvPr id="2" name="Rechteck 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5" name="ClipArt-Platzhalter 4"/>
          <p:cNvSpPr>
            <a:spLocks noGrp="1"/>
          </p:cNvSpPr>
          <p:nvPr>
            <p:ph type="clipArt" sz="quarter" idx="13" hasCustomPrompt="1"/>
          </p:nvPr>
        </p:nvSpPr>
        <p:spPr>
          <a:xfrm>
            <a:off x="0" y="106502"/>
            <a:ext cx="9144000" cy="3384000"/>
          </a:xfrm>
          <a:prstGeom prst="rect">
            <a:avLst/>
          </a:prstGeom>
        </p:spPr>
        <p:txBody>
          <a:bodyPr/>
          <a:lstStyle>
            <a:lvl1pPr marL="0" indent="0" algn="ctr">
              <a:buNone/>
              <a:defRPr sz="1000">
                <a:solidFill>
                  <a:srgbClr val="FF0000"/>
                </a:solidFill>
              </a:defRPr>
            </a:lvl1pPr>
          </a:lstStyle>
          <a:p>
            <a:br>
              <a:rPr lang="de-CH" dirty="0"/>
            </a:br>
            <a:r>
              <a:rPr lang="de-CH" dirty="0"/>
              <a:t>Schlussfolie </a:t>
            </a:r>
            <a:br>
              <a:rPr lang="de-CH" dirty="0"/>
            </a:br>
            <a:r>
              <a:rPr lang="de-CH" sz="1000" dirty="0"/>
              <a:t>Bild aus ClipArt Galerie (SVA SG) Panorama mit «V» einfügen</a:t>
            </a:r>
            <a:br>
              <a:rPr lang="de-CH" sz="1000" dirty="0"/>
            </a:br>
            <a:r>
              <a:rPr lang="de-CH" dirty="0"/>
              <a:t>Bildgrösse: 25.4 x 9.4 cm / 1498 x 555 Pixel</a:t>
            </a:r>
          </a:p>
          <a:p>
            <a:endParaRPr lang="de-CH" dirty="0"/>
          </a:p>
        </p:txBody>
      </p:sp>
      <p:sp>
        <p:nvSpPr>
          <p:cNvPr id="16" name="Textplatzhalter 15"/>
          <p:cNvSpPr>
            <a:spLocks noGrp="1"/>
          </p:cNvSpPr>
          <p:nvPr>
            <p:ph type="body" sz="quarter" idx="14" hasCustomPrompt="1"/>
          </p:nvPr>
        </p:nvSpPr>
        <p:spPr>
          <a:xfrm>
            <a:off x="454873" y="4800402"/>
            <a:ext cx="4235112" cy="280391"/>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Segoe UI" panose="020B0502040204020203" pitchFamily="34"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base" latinLnBrk="0" hangingPunct="1">
              <a:lnSpc>
                <a:spcPct val="100000"/>
              </a:lnSpc>
              <a:spcBef>
                <a:spcPct val="20000"/>
              </a:spcBef>
              <a:spcAft>
                <a:spcPct val="0"/>
              </a:spcAft>
              <a:buClrTx/>
              <a:buSzTx/>
              <a:buFont typeface="Segoe UI" panose="020B0502040204020203" pitchFamily="34" charset="0"/>
              <a:buNone/>
              <a:tabLst/>
              <a:defRPr/>
            </a:pPr>
            <a:r>
              <a:rPr lang="de-DE" sz="1000" kern="0" dirty="0"/>
              <a:t>Datum einfügen (Format: MMM JJJJ) </a:t>
            </a:r>
            <a:endParaRPr lang="de-CH" sz="1000" kern="0" dirty="0"/>
          </a:p>
        </p:txBody>
      </p:sp>
    </p:spTree>
    <p:extLst>
      <p:ext uri="{BB962C8B-B14F-4D97-AF65-F5344CB8AC3E}">
        <p14:creationId xmlns:p14="http://schemas.microsoft.com/office/powerpoint/2010/main" val="109659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warzfolie (Zwischenstopp) /">
    <p:spTree>
      <p:nvGrpSpPr>
        <p:cNvPr id="1" name=""/>
        <p:cNvGrpSpPr/>
        <p:nvPr/>
      </p:nvGrpSpPr>
      <p:grpSpPr>
        <a:xfrm>
          <a:off x="0" y="0"/>
          <a:ext cx="0" cy="0"/>
          <a:chOff x="0" y="0"/>
          <a:chExt cx="0" cy="0"/>
        </a:xfrm>
      </p:grpSpPr>
      <p:sp>
        <p:nvSpPr>
          <p:cNvPr id="3" name="Rechteck 2"/>
          <p:cNvSpPr/>
          <p:nvPr userDrawn="1"/>
        </p:nvSpPr>
        <p:spPr bwMode="auto">
          <a:xfrm>
            <a:off x="0" y="0"/>
            <a:ext cx="9144000" cy="5143500"/>
          </a:xfrm>
          <a:prstGeom prst="rect">
            <a:avLst/>
          </a:prstGeom>
          <a:solidFill>
            <a:srgbClr val="0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pPr>
            <a:endParaRPr kumimoji="0" lang="de-CH"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9538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VA-grün Folie /">
    <p:spTree>
      <p:nvGrpSpPr>
        <p:cNvPr id="1" name=""/>
        <p:cNvGrpSpPr/>
        <p:nvPr/>
      </p:nvGrpSpPr>
      <p:grpSpPr>
        <a:xfrm>
          <a:off x="0" y="0"/>
          <a:ext cx="0" cy="0"/>
          <a:chOff x="0" y="0"/>
          <a:chExt cx="0" cy="0"/>
        </a:xfrm>
      </p:grpSpPr>
      <p:sp>
        <p:nvSpPr>
          <p:cNvPr id="3" name="Rechteck 2"/>
          <p:cNvSpPr/>
          <p:nvPr userDrawn="1"/>
        </p:nvSpPr>
        <p:spPr bwMode="auto">
          <a:xfrm>
            <a:off x="0" y="0"/>
            <a:ext cx="9144000" cy="5143500"/>
          </a:xfrm>
          <a:prstGeom prst="rect">
            <a:avLst/>
          </a:prstGeom>
          <a:solidFill>
            <a:srgbClr val="8DBF5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pPr>
            <a:endParaRPr kumimoji="0" lang="de-CH" sz="16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175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mit eigenem Bild /">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4500" y="162719"/>
            <a:ext cx="7143750" cy="662781"/>
          </a:xfrm>
          <a:prstGeom prst="rect">
            <a:avLst/>
          </a:prstGeom>
        </p:spPr>
        <p:txBody>
          <a:bodyPr/>
          <a:lstStyle>
            <a:lvl1pPr algn="l">
              <a:defRPr sz="36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3" name="Untertitel 2"/>
          <p:cNvSpPr>
            <a:spLocks noGrp="1"/>
          </p:cNvSpPr>
          <p:nvPr>
            <p:ph type="subTitle" idx="1" hasCustomPrompt="1"/>
          </p:nvPr>
        </p:nvSpPr>
        <p:spPr>
          <a:xfrm>
            <a:off x="444500" y="831850"/>
            <a:ext cx="7143750" cy="768350"/>
          </a:xfrm>
          <a:prstGeom prst="rect">
            <a:avLst/>
          </a:prstGeom>
        </p:spPr>
        <p:txBody>
          <a:bodyPr/>
          <a:lstStyle>
            <a:lvl1pPr marL="0" indent="0" algn="l">
              <a:buNone/>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Untertitel durch Klicken bearbeiten</a:t>
            </a:r>
          </a:p>
        </p:txBody>
      </p:sp>
      <p:pic>
        <p:nvPicPr>
          <p:cNvPr id="5" name="Inhaltsplatzhalter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560" y="188018"/>
            <a:ext cx="1341017" cy="595447"/>
          </a:xfrm>
          <a:prstGeom prst="rect">
            <a:avLst/>
          </a:prstGeom>
        </p:spPr>
      </p:pic>
      <p:sp>
        <p:nvSpPr>
          <p:cNvPr id="6" name="Rechteck 5"/>
          <p:cNvSpPr/>
          <p:nvPr userDrawn="1"/>
        </p:nvSpPr>
        <p:spPr>
          <a:xfrm>
            <a:off x="0" y="1707032"/>
            <a:ext cx="9144000" cy="54000"/>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8" name="Bildplatzhalter 7"/>
          <p:cNvSpPr>
            <a:spLocks noGrp="1"/>
          </p:cNvSpPr>
          <p:nvPr>
            <p:ph type="pic" sz="quarter" idx="12" hasCustomPrompt="1"/>
          </p:nvPr>
        </p:nvSpPr>
        <p:spPr>
          <a:xfrm>
            <a:off x="0" y="1761032"/>
            <a:ext cx="9144000" cy="3384000"/>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br>
              <a:rPr lang="de-CH" dirty="0"/>
            </a:br>
            <a:r>
              <a:rPr lang="de-CH" dirty="0"/>
              <a:t>Eigenes Themenbild einfügen (nicht aus SVA SG ClipArt Sammlung)</a:t>
            </a:r>
            <a:br>
              <a:rPr lang="de-CH" dirty="0"/>
            </a:br>
            <a:r>
              <a:rPr lang="de-CH" dirty="0"/>
              <a:t>Ausrichtung: Untere Kante grüne Linie</a:t>
            </a:r>
            <a:br>
              <a:rPr lang="de-CH" dirty="0"/>
            </a:br>
            <a:r>
              <a:rPr lang="it-IT" dirty="0"/>
              <a:t>25.4  x 9.4 cm / 1500 x 555 Pixel = [Panorama]</a:t>
            </a:r>
            <a:endParaRPr lang="de-CH" dirty="0"/>
          </a:p>
          <a:p>
            <a:endParaRPr lang="de-CH" dirty="0"/>
          </a:p>
        </p:txBody>
      </p:sp>
    </p:spTree>
    <p:extLst>
      <p:ext uri="{BB962C8B-B14F-4D97-AF65-F5344CB8AC3E}">
        <p14:creationId xmlns:p14="http://schemas.microsoft.com/office/powerpoint/2010/main" val="1343461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enes 1/3 Bild rechts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50850" y="212725"/>
            <a:ext cx="5613687"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7" name="Textplatzhalter 3"/>
          <p:cNvSpPr>
            <a:spLocks noGrp="1"/>
          </p:cNvSpPr>
          <p:nvPr>
            <p:ph type="body" sz="quarter" idx="11" hasCustomPrompt="1"/>
          </p:nvPr>
        </p:nvSpPr>
        <p:spPr>
          <a:xfrm>
            <a:off x="438150" y="1314900"/>
            <a:ext cx="5036451"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3" name="Bildplatzhalter 2"/>
          <p:cNvSpPr>
            <a:spLocks noGrp="1"/>
          </p:cNvSpPr>
          <p:nvPr>
            <p:ph type="pic" sz="quarter" idx="13" hasCustomPrompt="1"/>
          </p:nvPr>
        </p:nvSpPr>
        <p:spPr>
          <a:xfrm>
            <a:off x="6113389" y="106502"/>
            <a:ext cx="3042000" cy="5047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br>
              <a:rPr lang="de-CH" dirty="0"/>
            </a:br>
            <a:br>
              <a:rPr lang="de-CH" dirty="0"/>
            </a:br>
            <a:br>
              <a:rPr lang="de-CH" dirty="0"/>
            </a:br>
            <a:r>
              <a:rPr lang="de-CH" dirty="0"/>
              <a:t>Bildgrösse ⅓ Seite </a:t>
            </a:r>
            <a:br>
              <a:rPr lang="de-CH" dirty="0"/>
            </a:br>
            <a:r>
              <a:rPr lang="de-CH" dirty="0"/>
              <a:t>(nicht aus SVA SG ClipArt Sammlung)</a:t>
            </a:r>
            <a:br>
              <a:rPr lang="de-CH" dirty="0"/>
            </a:br>
            <a:r>
              <a:rPr lang="de-CH" dirty="0"/>
              <a:t>Bild einfügen mit der Grösse:</a:t>
            </a:r>
            <a:br>
              <a:rPr lang="de-CH" dirty="0"/>
            </a:br>
            <a:r>
              <a:rPr lang="de-CH" dirty="0"/>
              <a:t>8.45 x 14.02 cm / 499 x 828 Pixel = [drittel]</a:t>
            </a:r>
          </a:p>
          <a:p>
            <a:endParaRPr lang="de-CH" dirty="0"/>
          </a:p>
        </p:txBody>
      </p:sp>
    </p:spTree>
    <p:extLst>
      <p:ext uri="{BB962C8B-B14F-4D97-AF65-F5344CB8AC3E}">
        <p14:creationId xmlns:p14="http://schemas.microsoft.com/office/powerpoint/2010/main" val="4079205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4" name="Textplatzhalter 3"/>
          <p:cNvSpPr>
            <a:spLocks noGrp="1"/>
          </p:cNvSpPr>
          <p:nvPr>
            <p:ph type="body" sz="quarter" idx="11" hasCustomPrompt="1"/>
          </p:nvPr>
        </p:nvSpPr>
        <p:spPr>
          <a:xfrm>
            <a:off x="438150" y="1320799"/>
            <a:ext cx="7950200" cy="2900363"/>
          </a:xfrm>
          <a:prstGeom prst="rect">
            <a:avLst/>
          </a:prstGeom>
        </p:spPr>
        <p:txBody>
          <a:bodyPr/>
          <a:lstStyle>
            <a:lvl1pPr marL="342900" indent="-342900">
              <a:buClr>
                <a:srgbClr val="71AE28"/>
              </a:buClr>
              <a:buFont typeface="Wingdings" panose="05000000000000000000" pitchFamily="2" charset="2"/>
              <a:buChar char="§"/>
              <a:defRPr sz="2000"/>
            </a:lvl1pPr>
            <a:lvl2pPr marL="349250" indent="0">
              <a:buClr>
                <a:srgbClr val="71AE28"/>
              </a:buClr>
              <a:buNone/>
              <a:defRPr sz="2000"/>
            </a:lvl2pPr>
            <a:lvl3pPr>
              <a:defRPr sz="2000"/>
            </a:lvl3pPr>
            <a:lvl4pPr>
              <a:defRPr sz="2000"/>
            </a:lvl4pPr>
            <a:lvl5pPr>
              <a:defRPr sz="2000"/>
            </a:lvl5pPr>
          </a:lstStyle>
          <a:p>
            <a:pPr lvl="0"/>
            <a:r>
              <a:rPr lang="de-DE" dirty="0" err="1"/>
              <a:t>Agendapunkte</a:t>
            </a:r>
            <a:r>
              <a:rPr lang="de-DE" dirty="0"/>
              <a:t> aufführen</a:t>
            </a:r>
          </a:p>
          <a:p>
            <a:pPr lvl="1"/>
            <a:endParaRPr lang="de-DE" dirty="0"/>
          </a:p>
        </p:txBody>
      </p:sp>
      <p:sp>
        <p:nvSpPr>
          <p:cNvPr id="10" name="Titel 9"/>
          <p:cNvSpPr>
            <a:spLocks noGrp="1"/>
          </p:cNvSpPr>
          <p:nvPr>
            <p:ph type="title" hasCustomPrompt="1"/>
          </p:nvPr>
        </p:nvSpPr>
        <p:spPr>
          <a:xfrm>
            <a:off x="450850" y="212725"/>
            <a:ext cx="8229600" cy="857250"/>
          </a:xfrm>
          <a:prstGeom prst="rect">
            <a:avLst/>
          </a:prstGeom>
        </p:spPr>
        <p:txBody>
          <a:bodyPr/>
          <a:lstStyle>
            <a:lvl1pPr algn="l">
              <a:defRPr sz="3200" baseline="0">
                <a:solidFill>
                  <a:srgbClr val="000000"/>
                </a:solidFill>
              </a:defRPr>
            </a:lvl1pPr>
          </a:lstStyle>
          <a:p>
            <a:r>
              <a:rPr lang="de-DE" dirty="0"/>
              <a:t>Titel durch Klicken bearbeiten (Agenda)</a:t>
            </a:r>
            <a:endParaRPr lang="de-CH" dirty="0"/>
          </a:p>
        </p:txBody>
      </p:sp>
    </p:spTree>
    <p:extLst>
      <p:ext uri="{BB962C8B-B14F-4D97-AF65-F5344CB8AC3E}">
        <p14:creationId xmlns:p14="http://schemas.microsoft.com/office/powerpoint/2010/main" val="11198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genes 1/3 Bild links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3365500" y="212725"/>
            <a:ext cx="501015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7" name="Textplatzhalter 3"/>
          <p:cNvSpPr>
            <a:spLocks noGrp="1"/>
          </p:cNvSpPr>
          <p:nvPr>
            <p:ph type="body" sz="quarter" idx="11" hasCustomPrompt="1"/>
          </p:nvPr>
        </p:nvSpPr>
        <p:spPr>
          <a:xfrm>
            <a:off x="3358249" y="1320826"/>
            <a:ext cx="5036451"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8" name="Bildplatzhalter 2"/>
          <p:cNvSpPr>
            <a:spLocks noGrp="1"/>
          </p:cNvSpPr>
          <p:nvPr>
            <p:ph type="pic" sz="quarter" idx="13" hasCustomPrompt="1"/>
          </p:nvPr>
        </p:nvSpPr>
        <p:spPr>
          <a:xfrm>
            <a:off x="0" y="96300"/>
            <a:ext cx="3042000" cy="5047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br>
              <a:rPr lang="de-CH" dirty="0"/>
            </a:br>
            <a:br>
              <a:rPr lang="de-CH" dirty="0"/>
            </a:br>
            <a:br>
              <a:rPr lang="de-CH" dirty="0"/>
            </a:br>
            <a:r>
              <a:rPr lang="de-CH" dirty="0"/>
              <a:t>Bildgrösse ⅓ Seite </a:t>
            </a:r>
            <a:br>
              <a:rPr lang="de-CH" dirty="0"/>
            </a:br>
            <a:r>
              <a:rPr lang="de-CH" dirty="0"/>
              <a:t>(nicht aus SVA SG ClipArt Sammlung)</a:t>
            </a:r>
            <a:br>
              <a:rPr lang="de-CH" dirty="0"/>
            </a:br>
            <a:r>
              <a:rPr lang="de-CH" dirty="0"/>
              <a:t>Bild einfügen mit der Grösse:</a:t>
            </a:r>
            <a:br>
              <a:rPr lang="de-CH" dirty="0"/>
            </a:br>
            <a:r>
              <a:rPr lang="de-CH" dirty="0"/>
              <a:t>8.45 x 14.02 cm / 499 x 828 Pixel = [drittel]</a:t>
            </a:r>
          </a:p>
          <a:p>
            <a:endParaRPr lang="de-CH" dirty="0"/>
          </a:p>
        </p:txBody>
      </p:sp>
    </p:spTree>
    <p:extLst>
      <p:ext uri="{BB962C8B-B14F-4D97-AF65-F5344CB8AC3E}">
        <p14:creationId xmlns:p14="http://schemas.microsoft.com/office/powerpoint/2010/main" val="265436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genes 1/2 Bild rechts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50850" y="212725"/>
            <a:ext cx="4073955"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6" name="Textplatzhalter 3"/>
          <p:cNvSpPr>
            <a:spLocks noGrp="1"/>
          </p:cNvSpPr>
          <p:nvPr>
            <p:ph type="body" sz="quarter" idx="12" hasCustomPrompt="1"/>
          </p:nvPr>
        </p:nvSpPr>
        <p:spPr>
          <a:xfrm>
            <a:off x="449868" y="1324300"/>
            <a:ext cx="3567594"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4" name="Bildplatzhalter 3"/>
          <p:cNvSpPr>
            <a:spLocks noGrp="1"/>
          </p:cNvSpPr>
          <p:nvPr>
            <p:ph type="pic" sz="quarter" idx="13" hasCustomPrompt="1"/>
          </p:nvPr>
        </p:nvSpPr>
        <p:spPr>
          <a:xfrm>
            <a:off x="4569316" y="106502"/>
            <a:ext cx="4564800" cy="5047200"/>
          </a:xfrm>
          <a:prstGeom prst="rect">
            <a:avLst/>
          </a:prstGeom>
        </p:spPr>
        <p:txBody>
          <a:bodyPr/>
          <a:lstStyle>
            <a:lvl1pPr marL="0" indent="0">
              <a:buNone/>
              <a:defRPr sz="1000">
                <a:solidFill>
                  <a:srgbClr val="FF0000"/>
                </a:solidFill>
              </a:defRPr>
            </a:lvl1pPr>
          </a:lstStyle>
          <a:p>
            <a:br>
              <a:rPr lang="de-CH" dirty="0"/>
            </a:br>
            <a:br>
              <a:rPr lang="de-CH" dirty="0"/>
            </a:br>
            <a:br>
              <a:rPr lang="de-CH" dirty="0"/>
            </a:br>
            <a:r>
              <a:rPr lang="de-CH" dirty="0"/>
              <a:t>Bildgrösse ½ Seite</a:t>
            </a:r>
            <a:br>
              <a:rPr lang="de-CH" dirty="0"/>
            </a:br>
            <a:r>
              <a:rPr lang="de-CH" dirty="0"/>
              <a:t>(nicht aus SVA SG ClipArt Sammlung)</a:t>
            </a:r>
            <a:br>
              <a:rPr lang="de-CH" dirty="0"/>
            </a:br>
            <a:r>
              <a:rPr lang="de-CH" dirty="0"/>
              <a:t>Bild einfügen mit der Grösse: </a:t>
            </a:r>
            <a:br>
              <a:rPr lang="de-CH" dirty="0"/>
            </a:br>
            <a:r>
              <a:rPr lang="de-CH" dirty="0"/>
              <a:t>12.68 x 14.02 cm / 749 x 828 Pixel = [halb]</a:t>
            </a:r>
            <a:br>
              <a:rPr lang="de-CH" dirty="0"/>
            </a:br>
            <a:r>
              <a:rPr lang="de-CH" dirty="0"/>
              <a:t>nur sehr dosiert einsetzen ev. besser ⅓ Seite</a:t>
            </a:r>
          </a:p>
        </p:txBody>
      </p:sp>
    </p:spTree>
    <p:extLst>
      <p:ext uri="{BB962C8B-B14F-4D97-AF65-F5344CB8AC3E}">
        <p14:creationId xmlns:p14="http://schemas.microsoft.com/office/powerpoint/2010/main" val="303058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enes 1/2 Bild links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819650" y="212725"/>
            <a:ext cx="356870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6" name="Textplatzhalter 3"/>
          <p:cNvSpPr>
            <a:spLocks noGrp="1"/>
          </p:cNvSpPr>
          <p:nvPr>
            <p:ph type="body" sz="quarter" idx="12" hasCustomPrompt="1"/>
          </p:nvPr>
        </p:nvSpPr>
        <p:spPr>
          <a:xfrm>
            <a:off x="4809409" y="1324356"/>
            <a:ext cx="3567594"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7" name="Bildplatzhalter 3"/>
          <p:cNvSpPr>
            <a:spLocks noGrp="1"/>
          </p:cNvSpPr>
          <p:nvPr>
            <p:ph type="pic" sz="quarter" idx="13" hasCustomPrompt="1"/>
          </p:nvPr>
        </p:nvSpPr>
        <p:spPr>
          <a:xfrm>
            <a:off x="-14483" y="96300"/>
            <a:ext cx="4564800" cy="5047200"/>
          </a:xfrm>
          <a:prstGeom prst="rect">
            <a:avLst/>
          </a:prstGeom>
        </p:spPr>
        <p:txBody>
          <a:bodyPr/>
          <a:lstStyle>
            <a:lvl1pPr marL="0" indent="0">
              <a:buNone/>
              <a:defRPr sz="1000">
                <a:solidFill>
                  <a:srgbClr val="FF0000"/>
                </a:solidFill>
              </a:defRPr>
            </a:lvl1pPr>
          </a:lstStyle>
          <a:p>
            <a:br>
              <a:rPr lang="de-CH" dirty="0"/>
            </a:br>
            <a:br>
              <a:rPr lang="de-CH" dirty="0"/>
            </a:br>
            <a:br>
              <a:rPr lang="de-CH" dirty="0"/>
            </a:br>
            <a:r>
              <a:rPr lang="de-CH" dirty="0"/>
              <a:t>Bildgrösse ½ Seite</a:t>
            </a:r>
            <a:br>
              <a:rPr lang="de-CH" dirty="0"/>
            </a:br>
            <a:r>
              <a:rPr lang="de-CH" dirty="0"/>
              <a:t>(nicht aus SVA SG ClipArt Sammlung)</a:t>
            </a:r>
            <a:br>
              <a:rPr lang="de-CH" dirty="0"/>
            </a:br>
            <a:r>
              <a:rPr lang="de-CH" dirty="0"/>
              <a:t>Bild einfügen mit der Grösse: </a:t>
            </a:r>
            <a:br>
              <a:rPr lang="de-CH" dirty="0"/>
            </a:br>
            <a:r>
              <a:rPr lang="de-CH" dirty="0"/>
              <a:t>12.68 x 14.02 cm / 749 x 828 Pixel = [halb]</a:t>
            </a:r>
            <a:br>
              <a:rPr lang="de-CH" dirty="0"/>
            </a:br>
            <a:r>
              <a:rPr lang="de-CH" dirty="0"/>
              <a:t>nur sehr dosiert einsetzen ev. besser ⅓ Seite</a:t>
            </a:r>
          </a:p>
        </p:txBody>
      </p:sp>
    </p:spTree>
    <p:extLst>
      <p:ext uri="{BB962C8B-B14F-4D97-AF65-F5344CB8AC3E}">
        <p14:creationId xmlns:p14="http://schemas.microsoft.com/office/powerpoint/2010/main" val="192472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igenes Bild ganzflächig /">
    <p:spTree>
      <p:nvGrpSpPr>
        <p:cNvPr id="1" name=""/>
        <p:cNvGrpSpPr/>
        <p:nvPr/>
      </p:nvGrpSpPr>
      <p:grpSpPr>
        <a:xfrm>
          <a:off x="0" y="0"/>
          <a:ext cx="0" cy="0"/>
          <a:chOff x="0" y="0"/>
          <a:chExt cx="0" cy="0"/>
        </a:xfrm>
      </p:grpSpPr>
      <p:sp>
        <p:nvSpPr>
          <p:cNvPr id="2" name="Rechteck 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ea typeface="Segoe UI" panose="020B0502040204020203" pitchFamily="34" charset="0"/>
              <a:cs typeface="Segoe UI" panose="020B0502040204020203" pitchFamily="34" charset="0"/>
            </a:endParaRPr>
          </a:p>
        </p:txBody>
      </p:sp>
      <p:sp>
        <p:nvSpPr>
          <p:cNvPr id="4" name="Bildplatzhalter 3"/>
          <p:cNvSpPr>
            <a:spLocks noGrp="1"/>
          </p:cNvSpPr>
          <p:nvPr>
            <p:ph type="pic" sz="quarter" idx="12" hasCustomPrompt="1"/>
          </p:nvPr>
        </p:nvSpPr>
        <p:spPr>
          <a:xfrm>
            <a:off x="-14482" y="106502"/>
            <a:ext cx="9162000" cy="5047200"/>
          </a:xfrm>
          <a:prstGeom prst="rect">
            <a:avLst/>
          </a:prstGeom>
        </p:spPr>
        <p:txBody>
          <a:bodyPr/>
          <a:lstStyle>
            <a:lvl1pPr marL="0" indent="0" algn="ctr">
              <a:buNone/>
              <a:defRPr sz="1000">
                <a:solidFill>
                  <a:srgbClr val="FF0000"/>
                </a:solidFill>
              </a:defRPr>
            </a:lvl1pPr>
          </a:lstStyle>
          <a:p>
            <a:br>
              <a:rPr lang="de-CH" sz="1000" dirty="0"/>
            </a:br>
            <a:br>
              <a:rPr lang="de-CH" sz="1000" dirty="0"/>
            </a:br>
            <a:r>
              <a:rPr lang="de-CH" sz="1000" dirty="0"/>
              <a:t>Folie mit Bild ganzflächig  (1/1)</a:t>
            </a:r>
            <a:br>
              <a:rPr lang="de-CH" sz="1000" dirty="0"/>
            </a:br>
            <a:r>
              <a:rPr lang="de-CH" dirty="0"/>
              <a:t>Eigenes Themenbild einfügen (nicht aus SVA SG ClipArt Sammlung)</a:t>
            </a:r>
            <a:br>
              <a:rPr lang="de-CH" sz="1000" dirty="0"/>
            </a:br>
            <a:r>
              <a:rPr lang="de-CH" dirty="0"/>
              <a:t>25.4 x 14.02 cm / 1498 x 828 Pixel</a:t>
            </a:r>
            <a:br>
              <a:rPr lang="de-CH" sz="1000" dirty="0"/>
            </a:br>
            <a:r>
              <a:rPr lang="de-CH" sz="1000" dirty="0"/>
              <a:t>Nur sehr dosiert einsetzen z.B. zur Unterbrechung.</a:t>
            </a:r>
            <a:endParaRPr lang="de-CH" dirty="0"/>
          </a:p>
        </p:txBody>
      </p:sp>
    </p:spTree>
    <p:extLst>
      <p:ext uri="{BB962C8B-B14F-4D97-AF65-F5344CB8AC3E}">
        <p14:creationId xmlns:p14="http://schemas.microsoft.com/office/powerpoint/2010/main" val="357459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eld gross /">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448468" y="1319212"/>
            <a:ext cx="7743032" cy="3271837"/>
          </a:xfrm>
          <a:prstGeom prst="rect">
            <a:avLst/>
          </a:prstGeom>
        </p:spPr>
        <p:txBody>
          <a:bodyPr/>
          <a:lstStyle>
            <a:lvl1pPr marL="0" indent="0">
              <a:buClr>
                <a:srgbClr val="7DAF2E"/>
              </a:buClr>
              <a:buSzPct val="150000"/>
              <a:buFontTx/>
              <a:buNone/>
              <a:defRPr sz="20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CH" dirty="0"/>
              <a:t>Text durch Klicken hinzufügen</a:t>
            </a:r>
          </a:p>
        </p:txBody>
      </p:sp>
      <p:sp>
        <p:nvSpPr>
          <p:cNvPr id="11" name="Titel 10"/>
          <p:cNvSpPr>
            <a:spLocks noGrp="1"/>
          </p:cNvSpPr>
          <p:nvPr>
            <p:ph type="title" hasCustomPrompt="1"/>
          </p:nvPr>
        </p:nvSpPr>
        <p:spPr>
          <a:xfrm>
            <a:off x="450850" y="212725"/>
            <a:ext cx="793750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256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Standard (grün) /">
    <p:spTree>
      <p:nvGrpSpPr>
        <p:cNvPr id="1" name=""/>
        <p:cNvGrpSpPr/>
        <p:nvPr/>
      </p:nvGrpSpPr>
      <p:grpSpPr>
        <a:xfrm>
          <a:off x="0" y="0"/>
          <a:ext cx="0" cy="0"/>
          <a:chOff x="0" y="0"/>
          <a:chExt cx="0" cy="0"/>
        </a:xfrm>
      </p:grpSpPr>
      <p:sp>
        <p:nvSpPr>
          <p:cNvPr id="5" name="Textplatzhalter 3"/>
          <p:cNvSpPr>
            <a:spLocks noGrp="1"/>
          </p:cNvSpPr>
          <p:nvPr>
            <p:ph type="body" sz="quarter" idx="11"/>
          </p:nvPr>
        </p:nvSpPr>
        <p:spPr>
          <a:xfrm>
            <a:off x="438150" y="1320799"/>
            <a:ext cx="7950200" cy="2900363"/>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DE"/>
              <a:t>Textmasterformat bearbeiten</a:t>
            </a:r>
          </a:p>
          <a:p>
            <a:pPr lvl="1"/>
            <a:r>
              <a:rPr lang="de-DE"/>
              <a:t>Zweite Ebene</a:t>
            </a:r>
          </a:p>
        </p:txBody>
      </p:sp>
      <p:sp>
        <p:nvSpPr>
          <p:cNvPr id="2" name="Titel 1"/>
          <p:cNvSpPr>
            <a:spLocks noGrp="1"/>
          </p:cNvSpPr>
          <p:nvPr>
            <p:ph type="title" hasCustomPrompt="1"/>
          </p:nvPr>
        </p:nvSpPr>
        <p:spPr>
          <a:xfrm>
            <a:off x="450850" y="212725"/>
            <a:ext cx="7937500" cy="857250"/>
          </a:xfrm>
          <a:prstGeom prst="rect">
            <a:avLst/>
          </a:prstGeom>
        </p:spPr>
        <p:txBody>
          <a:bodyPr/>
          <a:lstStyle>
            <a:lvl1pPr algn="l">
              <a:defRPr sz="3200">
                <a:solidFill>
                  <a:srgbClr val="000000"/>
                </a:solidFill>
              </a:defRPr>
            </a:lvl1pPr>
          </a:lstStyle>
          <a:p>
            <a:r>
              <a:rPr lang="de-DE" dirty="0"/>
              <a:t>Titel durch Klicken bearbeiten</a:t>
            </a:r>
            <a:endParaRPr lang="de-CH" dirty="0"/>
          </a:p>
        </p:txBody>
      </p:sp>
      <p:sp>
        <p:nvSpPr>
          <p:cNvPr id="6" name="Rechteck 5"/>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9733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fzählung 2 Spalten (grün) /">
    <p:spTree>
      <p:nvGrpSpPr>
        <p:cNvPr id="1" name=""/>
        <p:cNvGrpSpPr/>
        <p:nvPr/>
      </p:nvGrpSpPr>
      <p:grpSpPr>
        <a:xfrm>
          <a:off x="0" y="0"/>
          <a:ext cx="0" cy="0"/>
          <a:chOff x="0" y="0"/>
          <a:chExt cx="0" cy="0"/>
        </a:xfrm>
      </p:grpSpPr>
      <p:sp>
        <p:nvSpPr>
          <p:cNvPr id="5" name="Textplatzhalter 3"/>
          <p:cNvSpPr>
            <a:spLocks noGrp="1"/>
          </p:cNvSpPr>
          <p:nvPr>
            <p:ph type="body" sz="quarter" idx="11"/>
          </p:nvPr>
        </p:nvSpPr>
        <p:spPr>
          <a:xfrm>
            <a:off x="438150" y="1320799"/>
            <a:ext cx="3771900" cy="2900363"/>
          </a:xfrm>
          <a:prstGeom prst="rect">
            <a:avLst/>
          </a:prstGeom>
        </p:spPr>
        <p:txBody>
          <a:bodyPr/>
          <a:lstStyle>
            <a:lvl1pPr marL="342900" indent="-342900">
              <a:buClr>
                <a:schemeClr val="bg2"/>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DE"/>
              <a:t>Textmasterformat bearbeiten</a:t>
            </a:r>
          </a:p>
          <a:p>
            <a:pPr lvl="1"/>
            <a:r>
              <a:rPr lang="de-DE"/>
              <a:t>Zweite Ebene</a:t>
            </a:r>
          </a:p>
        </p:txBody>
      </p:sp>
      <p:sp>
        <p:nvSpPr>
          <p:cNvPr id="2" name="Titel 1"/>
          <p:cNvSpPr>
            <a:spLocks noGrp="1"/>
          </p:cNvSpPr>
          <p:nvPr>
            <p:ph type="title" hasCustomPrompt="1"/>
          </p:nvPr>
        </p:nvSpPr>
        <p:spPr>
          <a:xfrm>
            <a:off x="450850" y="212725"/>
            <a:ext cx="7937500" cy="857250"/>
          </a:xfrm>
          <a:prstGeom prst="rect">
            <a:avLst/>
          </a:prstGeom>
        </p:spPr>
        <p:txBody>
          <a:bodyPr/>
          <a:lstStyle>
            <a:lvl1pPr algn="l">
              <a:defRPr sz="3200">
                <a:solidFill>
                  <a:srgbClr val="000000"/>
                </a:solidFill>
              </a:defRPr>
            </a:lvl1pPr>
          </a:lstStyle>
          <a:p>
            <a:r>
              <a:rPr lang="de-DE" dirty="0"/>
              <a:t>Titel durch Klicken bearbeiten</a:t>
            </a:r>
            <a:endParaRPr lang="de-CH" dirty="0"/>
          </a:p>
        </p:txBody>
      </p:sp>
      <p:sp>
        <p:nvSpPr>
          <p:cNvPr id="6" name="Rechteck 5"/>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7" name="Textplatzhalter 3"/>
          <p:cNvSpPr>
            <a:spLocks noGrp="1"/>
          </p:cNvSpPr>
          <p:nvPr>
            <p:ph type="body" sz="quarter" idx="12"/>
          </p:nvPr>
        </p:nvSpPr>
        <p:spPr>
          <a:xfrm>
            <a:off x="4610100" y="1327149"/>
            <a:ext cx="3771900" cy="2900363"/>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DE"/>
              <a:t>Textmasterformat bearbeiten</a:t>
            </a:r>
          </a:p>
          <a:p>
            <a:pPr lvl="1"/>
            <a:r>
              <a:rPr lang="de-DE"/>
              <a:t>Zweite Ebene</a:t>
            </a:r>
          </a:p>
        </p:txBody>
      </p:sp>
    </p:spTree>
    <p:extLst>
      <p:ext uri="{BB962C8B-B14F-4D97-AF65-F5344CB8AC3E}">
        <p14:creationId xmlns:p14="http://schemas.microsoft.com/office/powerpoint/2010/main" val="157209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Bild rechts mit Textfeld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50850" y="212725"/>
            <a:ext cx="5613687"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7" name="Textplatzhalter 3"/>
          <p:cNvSpPr>
            <a:spLocks noGrp="1"/>
          </p:cNvSpPr>
          <p:nvPr>
            <p:ph type="body" sz="quarter" idx="11" hasCustomPrompt="1"/>
          </p:nvPr>
        </p:nvSpPr>
        <p:spPr>
          <a:xfrm>
            <a:off x="438150" y="1314900"/>
            <a:ext cx="5036451"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3" name="ClipArt-Platzhalter 2"/>
          <p:cNvSpPr>
            <a:spLocks noGrp="1"/>
          </p:cNvSpPr>
          <p:nvPr>
            <p:ph type="clipArt" sz="quarter" idx="15" hasCustomPrompt="1"/>
          </p:nvPr>
        </p:nvSpPr>
        <p:spPr>
          <a:xfrm>
            <a:off x="6102000" y="106502"/>
            <a:ext cx="3042000" cy="5047200"/>
          </a:xfrm>
          <a:prstGeom prst="rect">
            <a:avLst/>
          </a:prstGeom>
        </p:spPr>
        <p:txBody>
          <a:bodyPr/>
          <a:lstStyle>
            <a:lvl1pPr marL="0" indent="0">
              <a:buNone/>
              <a:defRPr sz="1000">
                <a:solidFill>
                  <a:srgbClr val="FF0000"/>
                </a:solidFill>
              </a:defRPr>
            </a:lvl1pPr>
          </a:lstStyle>
          <a:p>
            <a:br>
              <a:rPr lang="de-CH" dirty="0"/>
            </a:br>
            <a:br>
              <a:rPr lang="de-CH" dirty="0"/>
            </a:br>
            <a:r>
              <a:rPr lang="de-CH" dirty="0"/>
              <a:t>Bild aus ClipArt Galerie (SVA SG) einfügen</a:t>
            </a:r>
            <a:br>
              <a:rPr lang="de-CH" dirty="0"/>
            </a:br>
            <a:r>
              <a:rPr lang="de-CH" dirty="0"/>
              <a:t>Bildgrösse ⅓ Seite </a:t>
            </a:r>
            <a:br>
              <a:rPr lang="de-CH" dirty="0"/>
            </a:br>
            <a:r>
              <a:rPr lang="de-CH" dirty="0"/>
              <a:t>Grösse:</a:t>
            </a:r>
            <a:br>
              <a:rPr lang="de-CH" dirty="0"/>
            </a:br>
            <a:r>
              <a:rPr lang="de-CH" dirty="0"/>
              <a:t>8.45 x 14.02 cm / 499 x 828 Pixel = [drittel]</a:t>
            </a:r>
            <a:br>
              <a:rPr lang="de-CH" dirty="0"/>
            </a:br>
            <a:endParaRPr lang="de-CH" dirty="0"/>
          </a:p>
          <a:p>
            <a:endParaRPr lang="de-CH" dirty="0"/>
          </a:p>
        </p:txBody>
      </p:sp>
    </p:spTree>
    <p:extLst>
      <p:ext uri="{BB962C8B-B14F-4D97-AF65-F5344CB8AC3E}">
        <p14:creationId xmlns:p14="http://schemas.microsoft.com/office/powerpoint/2010/main" val="3521055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Bild links mit Textfeld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3365500" y="212725"/>
            <a:ext cx="501015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7" name="Textplatzhalter 3"/>
          <p:cNvSpPr>
            <a:spLocks noGrp="1"/>
          </p:cNvSpPr>
          <p:nvPr>
            <p:ph type="body" sz="quarter" idx="11" hasCustomPrompt="1"/>
          </p:nvPr>
        </p:nvSpPr>
        <p:spPr>
          <a:xfrm>
            <a:off x="3358249" y="1320826"/>
            <a:ext cx="5036451"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3" name="ClipArt-Platzhalter 2"/>
          <p:cNvSpPr>
            <a:spLocks noGrp="1"/>
          </p:cNvSpPr>
          <p:nvPr>
            <p:ph type="clipArt" sz="quarter" idx="14" hasCustomPrompt="1"/>
          </p:nvPr>
        </p:nvSpPr>
        <p:spPr>
          <a:xfrm>
            <a:off x="0" y="106502"/>
            <a:ext cx="3042000" cy="5047200"/>
          </a:xfrm>
          <a:prstGeom prst="rect">
            <a:avLst/>
          </a:prstGeom>
        </p:spPr>
        <p:txBody>
          <a:bodyPr/>
          <a:lstStyle>
            <a:lvl1pPr marL="0" indent="0">
              <a:buNone/>
              <a:defRPr sz="1000">
                <a:solidFill>
                  <a:srgbClr val="FF0000"/>
                </a:solidFill>
              </a:defRPr>
            </a:lvl1pPr>
          </a:lstStyle>
          <a:p>
            <a:br>
              <a:rPr lang="de-CH" dirty="0"/>
            </a:br>
            <a:br>
              <a:rPr lang="de-CH" dirty="0"/>
            </a:br>
            <a:r>
              <a:rPr lang="de-CH" dirty="0"/>
              <a:t>Bild aus ClipArt Galerie (SVA SG) einfügen</a:t>
            </a:r>
            <a:br>
              <a:rPr lang="de-CH" dirty="0"/>
            </a:br>
            <a:r>
              <a:rPr lang="de-CH" dirty="0"/>
              <a:t>Bildgrösse ⅓ Seite </a:t>
            </a:r>
            <a:br>
              <a:rPr lang="de-CH" dirty="0"/>
            </a:br>
            <a:r>
              <a:rPr lang="de-CH" dirty="0"/>
              <a:t>Grösse:</a:t>
            </a:r>
            <a:br>
              <a:rPr lang="de-CH" dirty="0"/>
            </a:br>
            <a:r>
              <a:rPr lang="de-CH" dirty="0"/>
              <a:t>8.45 x 14.02 cm / 499 x 828 Pixel = [drittel]</a:t>
            </a:r>
          </a:p>
        </p:txBody>
      </p:sp>
    </p:spTree>
    <p:extLst>
      <p:ext uri="{BB962C8B-B14F-4D97-AF65-F5344CB8AC3E}">
        <p14:creationId xmlns:p14="http://schemas.microsoft.com/office/powerpoint/2010/main" val="64228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Bild rechts mit Textfeld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50850" y="212725"/>
            <a:ext cx="4073955"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6" name="Textplatzhalter 3"/>
          <p:cNvSpPr>
            <a:spLocks noGrp="1"/>
          </p:cNvSpPr>
          <p:nvPr>
            <p:ph type="body" sz="quarter" idx="12" hasCustomPrompt="1"/>
          </p:nvPr>
        </p:nvSpPr>
        <p:spPr>
          <a:xfrm>
            <a:off x="449868" y="1324300"/>
            <a:ext cx="3567594"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3" name="ClipArt-Platzhalter 2"/>
          <p:cNvSpPr>
            <a:spLocks noGrp="1"/>
          </p:cNvSpPr>
          <p:nvPr>
            <p:ph type="clipArt" sz="quarter" idx="14" hasCustomPrompt="1"/>
          </p:nvPr>
        </p:nvSpPr>
        <p:spPr>
          <a:xfrm>
            <a:off x="4590589" y="106502"/>
            <a:ext cx="4564800" cy="5047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br>
              <a:rPr lang="de-CH" dirty="0"/>
            </a:br>
            <a:br>
              <a:rPr lang="de-CH" dirty="0"/>
            </a:br>
            <a:r>
              <a:rPr lang="de-CH" dirty="0"/>
              <a:t>Bild aus ClipArt Galerie (SVA SG) einfügen</a:t>
            </a:r>
            <a:br>
              <a:rPr lang="de-CH" dirty="0"/>
            </a:br>
            <a:r>
              <a:rPr lang="de-CH" dirty="0"/>
              <a:t>Bildgrösse ½ Seite</a:t>
            </a:r>
            <a:br>
              <a:rPr lang="de-CH" dirty="0"/>
            </a:br>
            <a:r>
              <a:rPr lang="de-CH" dirty="0"/>
              <a:t>Grösse: </a:t>
            </a:r>
            <a:br>
              <a:rPr lang="de-CH" dirty="0"/>
            </a:br>
            <a:r>
              <a:rPr lang="de-CH" dirty="0"/>
              <a:t>12.68 x 14.02 cm / 749 x 828 Pixel = [halb]</a:t>
            </a:r>
            <a:br>
              <a:rPr lang="de-CH" dirty="0"/>
            </a:br>
            <a:r>
              <a:rPr lang="de-CH" dirty="0"/>
              <a:t>nur sehr dosiert einsetzen ev. besser ⅓ Seite</a:t>
            </a:r>
          </a:p>
          <a:p>
            <a:endParaRPr lang="de-CH" dirty="0"/>
          </a:p>
        </p:txBody>
      </p:sp>
    </p:spTree>
    <p:extLst>
      <p:ext uri="{BB962C8B-B14F-4D97-AF65-F5344CB8AC3E}">
        <p14:creationId xmlns:p14="http://schemas.microsoft.com/office/powerpoint/2010/main" val="77335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Bild links mit Textfeld /">
    <p:spTree>
      <p:nvGrpSpPr>
        <p:cNvPr id="1" name=""/>
        <p:cNvGrpSpPr/>
        <p:nvPr/>
      </p:nvGrpSpPr>
      <p:grpSpPr>
        <a:xfrm>
          <a:off x="0" y="0"/>
          <a:ext cx="0" cy="0"/>
          <a:chOff x="0" y="0"/>
          <a:chExt cx="0" cy="0"/>
        </a:xfrm>
      </p:grpSpPr>
      <p:sp>
        <p:nvSpPr>
          <p:cNvPr id="11" name="Titel 10"/>
          <p:cNvSpPr>
            <a:spLocks noGrp="1"/>
          </p:cNvSpPr>
          <p:nvPr>
            <p:ph type="title" hasCustomPrompt="1"/>
          </p:nvPr>
        </p:nvSpPr>
        <p:spPr>
          <a:xfrm>
            <a:off x="4819650" y="212725"/>
            <a:ext cx="3568700" cy="857250"/>
          </a:xfrm>
          <a:prstGeom prst="rect">
            <a:avLst/>
          </a:prstGeom>
        </p:spPr>
        <p:txBody>
          <a:bodyPr/>
          <a:lstStyle>
            <a:lvl1pPr algn="l">
              <a:defRPr sz="3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durch Klicken bearbeiten</a:t>
            </a:r>
            <a:endParaRPr lang="de-CH" dirty="0"/>
          </a:p>
        </p:txBody>
      </p:sp>
      <p:sp>
        <p:nvSpPr>
          <p:cNvPr id="12" name="Rechteck 11"/>
          <p:cNvSpPr/>
          <p:nvPr userDrawn="1"/>
        </p:nvSpPr>
        <p:spPr>
          <a:xfrm>
            <a:off x="-16756" y="0"/>
            <a:ext cx="9172145" cy="106502"/>
          </a:xfrm>
          <a:prstGeom prst="rect">
            <a:avLst/>
          </a:prstGeom>
          <a:solidFill>
            <a:srgbClr val="71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Segoe UI" panose="020B0502040204020203" pitchFamily="34" charset="0"/>
              <a:ea typeface="Segoe UI" panose="020B0502040204020203" pitchFamily="34" charset="0"/>
              <a:cs typeface="Segoe UI" panose="020B0502040204020203" pitchFamily="34" charset="0"/>
            </a:endParaRPr>
          </a:p>
        </p:txBody>
      </p:sp>
      <p:sp>
        <p:nvSpPr>
          <p:cNvPr id="6" name="Textplatzhalter 3"/>
          <p:cNvSpPr>
            <a:spLocks noGrp="1"/>
          </p:cNvSpPr>
          <p:nvPr>
            <p:ph type="body" sz="quarter" idx="12" hasCustomPrompt="1"/>
          </p:nvPr>
        </p:nvSpPr>
        <p:spPr>
          <a:xfrm>
            <a:off x="4809409" y="1324356"/>
            <a:ext cx="3567594" cy="3038824"/>
          </a:xfrm>
          <a:prstGeom prst="rect">
            <a:avLst/>
          </a:prstGeom>
        </p:spPr>
        <p:txBody>
          <a:bodyPr/>
          <a:lstStyle>
            <a:lvl1pPr marL="342900" indent="-342900">
              <a:buClr>
                <a:srgbClr val="71AE28"/>
              </a:buClr>
              <a:buFont typeface="Wingdings" panose="05000000000000000000" pitchFamily="2" charset="2"/>
              <a:buChar char="§"/>
              <a:defRPr sz="2000"/>
            </a:lvl1pPr>
            <a:lvl2pPr marL="666750" indent="-317500">
              <a:defRPr sz="2000"/>
            </a:lvl2pPr>
            <a:lvl3pPr>
              <a:defRPr sz="2000"/>
            </a:lvl3pPr>
            <a:lvl4pPr>
              <a:defRPr sz="2000"/>
            </a:lvl4pPr>
            <a:lvl5pPr>
              <a:defRPr sz="2000"/>
            </a:lvl5pPr>
          </a:lstStyle>
          <a:p>
            <a:pPr lvl="0"/>
            <a:r>
              <a:rPr lang="de-CH" dirty="0"/>
              <a:t>Text durch Klicken hinzufügen</a:t>
            </a:r>
          </a:p>
          <a:p>
            <a:pPr lvl="1"/>
            <a:r>
              <a:rPr lang="de-DE" dirty="0"/>
              <a:t>Zweite Ebene</a:t>
            </a:r>
          </a:p>
        </p:txBody>
      </p:sp>
      <p:sp>
        <p:nvSpPr>
          <p:cNvPr id="7" name="ClipArt-Platzhalter 2"/>
          <p:cNvSpPr>
            <a:spLocks noGrp="1"/>
          </p:cNvSpPr>
          <p:nvPr>
            <p:ph type="clipArt" sz="quarter" idx="14" hasCustomPrompt="1"/>
          </p:nvPr>
        </p:nvSpPr>
        <p:spPr>
          <a:xfrm>
            <a:off x="0" y="106502"/>
            <a:ext cx="4564800" cy="5047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1000">
                <a:solidFill>
                  <a:srgbClr val="FF0000"/>
                </a:solidFill>
              </a:defRPr>
            </a:lvl1pPr>
          </a:lstStyle>
          <a:p>
            <a:br>
              <a:rPr lang="de-CH" dirty="0"/>
            </a:br>
            <a:br>
              <a:rPr lang="de-CH" dirty="0"/>
            </a:br>
            <a:r>
              <a:rPr lang="de-CH" dirty="0"/>
              <a:t>Bild aus ClipArt Galerie (SVA SG) einfügen</a:t>
            </a:r>
            <a:br>
              <a:rPr lang="de-CH" dirty="0"/>
            </a:br>
            <a:r>
              <a:rPr lang="de-CH" dirty="0"/>
              <a:t>Bildgrösse ½ Seite</a:t>
            </a:r>
            <a:br>
              <a:rPr lang="de-CH" dirty="0"/>
            </a:br>
            <a:r>
              <a:rPr lang="de-CH" dirty="0"/>
              <a:t>Grösse: </a:t>
            </a:r>
            <a:br>
              <a:rPr lang="de-CH" dirty="0"/>
            </a:br>
            <a:r>
              <a:rPr lang="de-CH" dirty="0"/>
              <a:t>12.68 x 14.02 cm / 749 x 828 Pixel = [halb]</a:t>
            </a:r>
            <a:br>
              <a:rPr lang="de-CH" dirty="0"/>
            </a:br>
            <a:r>
              <a:rPr lang="de-CH" dirty="0"/>
              <a:t>nur sehr dosiert einsetzen ev. besser ⅓ Seite</a:t>
            </a:r>
          </a:p>
          <a:p>
            <a:endParaRPr lang="de-CH" dirty="0"/>
          </a:p>
        </p:txBody>
      </p:sp>
    </p:spTree>
    <p:extLst>
      <p:ext uri="{BB962C8B-B14F-4D97-AF65-F5344CB8AC3E}">
        <p14:creationId xmlns:p14="http://schemas.microsoft.com/office/powerpoint/2010/main" val="107411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5848351" y="4809331"/>
            <a:ext cx="3140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SzTx/>
              <a:buFontTx/>
              <a:buNone/>
            </a:pPr>
            <a:r>
              <a:rPr lang="de-CH" sz="1000" dirty="0">
                <a:solidFill>
                  <a:srgbClr val="000000"/>
                </a:solidFill>
                <a:latin typeface="Segoe UI" panose="020B0502040204020203" pitchFamily="34" charset="0"/>
                <a:ea typeface="Segoe UI" panose="020B0502040204020203" pitchFamily="34" charset="0"/>
                <a:cs typeface="Segoe UI" panose="020B0502040204020203" pitchFamily="34" charset="0"/>
              </a:rPr>
              <a:t>www.svasg.ch  │ </a:t>
            </a:r>
            <a:fld id="{551B517D-945F-4671-97FE-BCF5187B05E6}" type="slidenum">
              <a:rPr lang="de-DE" sz="1000">
                <a:solidFill>
                  <a:srgbClr val="000000"/>
                </a:solidFill>
                <a:latin typeface="Segoe UI" panose="020B0502040204020203" pitchFamily="34" charset="0"/>
                <a:ea typeface="Segoe UI" panose="020B0502040204020203" pitchFamily="34" charset="0"/>
                <a:cs typeface="Segoe UI" panose="020B0502040204020203" pitchFamily="34" charset="0"/>
              </a:rPr>
              <a:pPr algn="r">
                <a:spcBef>
                  <a:spcPct val="50000"/>
                </a:spcBef>
                <a:buSzTx/>
                <a:buFontTx/>
                <a:buNone/>
              </a:pPr>
              <a:t>‹Nr.›</a:t>
            </a:fld>
            <a:endParaRPr lang="de-CH" sz="1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elplatzhalter 3"/>
          <p:cNvSpPr>
            <a:spLocks noGrp="1"/>
          </p:cNvSpPr>
          <p:nvPr>
            <p:ph type="title"/>
          </p:nvPr>
        </p:nvSpPr>
        <p:spPr>
          <a:xfrm>
            <a:off x="457200" y="206375"/>
            <a:ext cx="8229600" cy="857250"/>
          </a:xfrm>
          <a:prstGeom prst="rect">
            <a:avLst/>
          </a:prstGeom>
        </p:spPr>
        <p:txBody>
          <a:bodyPr vert="horz" lIns="91440" tIns="45720" rIns="91440" bIns="45720" rtlCol="0" anchor="ctr">
            <a:noAutofit/>
          </a:bodyPr>
          <a:lstStyle/>
          <a:p>
            <a:r>
              <a:rPr lang="de-DE"/>
              <a:t>Titelmasterformat durch Klicken bearbeiten</a:t>
            </a:r>
            <a:endParaRPr lang="de-CH"/>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69" r:id="rId4"/>
    <p:sldLayoutId id="2147483672" r:id="rId5"/>
    <p:sldLayoutId id="2147483668" r:id="rId6"/>
    <p:sldLayoutId id="2147483674" r:id="rId7"/>
    <p:sldLayoutId id="2147483667" r:id="rId8"/>
    <p:sldLayoutId id="2147483673" r:id="rId9"/>
    <p:sldLayoutId id="2147483677" r:id="rId10"/>
    <p:sldLayoutId id="2147483664" r:id="rId11"/>
    <p:sldLayoutId id="2147483661" r:id="rId12"/>
    <p:sldLayoutId id="2147483666" r:id="rId13"/>
    <p:sldLayoutId id="2147483676" r:id="rId14"/>
    <p:sldLayoutId id="2147483675" r:id="rId15"/>
    <p:sldLayoutId id="2147483670" r:id="rId16"/>
    <p:sldLayoutId id="2147483671" r:id="rId17"/>
    <p:sldLayoutId id="2147483679" r:id="rId18"/>
    <p:sldLayoutId id="2147483680" r:id="rId19"/>
    <p:sldLayoutId id="2147483681" r:id="rId20"/>
    <p:sldLayoutId id="2147483682" r:id="rId21"/>
    <p:sldLayoutId id="2147483683" r:id="rId22"/>
    <p:sldLayoutId id="2147483685" r:id="rId2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4" charset="-128"/>
        </a:defRPr>
      </a:lvl2pPr>
      <a:lvl3pPr algn="ctr" rtl="0" eaLnBrk="1" fontAlgn="base" hangingPunct="1">
        <a:spcBef>
          <a:spcPct val="0"/>
        </a:spcBef>
        <a:spcAft>
          <a:spcPct val="0"/>
        </a:spcAft>
        <a:defRPr sz="4400">
          <a:solidFill>
            <a:schemeClr val="tx2"/>
          </a:solidFill>
          <a:latin typeface="Arial" charset="0"/>
          <a:ea typeface="ＭＳ Ｐゴシック" pitchFamily="64" charset="-128"/>
        </a:defRPr>
      </a:lvl3pPr>
      <a:lvl4pPr algn="ctr" rtl="0" eaLnBrk="1" fontAlgn="base" hangingPunct="1">
        <a:spcBef>
          <a:spcPct val="0"/>
        </a:spcBef>
        <a:spcAft>
          <a:spcPct val="0"/>
        </a:spcAft>
        <a:defRPr sz="4400">
          <a:solidFill>
            <a:schemeClr val="tx2"/>
          </a:solidFill>
          <a:latin typeface="Arial" charset="0"/>
          <a:ea typeface="ＭＳ Ｐゴシック" pitchFamily="64" charset="-128"/>
        </a:defRPr>
      </a:lvl4pPr>
      <a:lvl5pPr algn="ctr" rtl="0" eaLnBrk="1" fontAlgn="base" hangingPunct="1">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Font typeface="Segoe UI" panose="020B0502040204020203"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CH" dirty="0"/>
              <a:t>Ergänzungsleistungen (EL)</a:t>
            </a:r>
          </a:p>
        </p:txBody>
      </p:sp>
      <p:sp>
        <p:nvSpPr>
          <p:cNvPr id="3" name="Untertitel 2"/>
          <p:cNvSpPr>
            <a:spLocks noGrp="1"/>
          </p:cNvSpPr>
          <p:nvPr>
            <p:ph type="subTitle" idx="1"/>
          </p:nvPr>
        </p:nvSpPr>
        <p:spPr>
          <a:xfrm>
            <a:off x="444500" y="1130300"/>
            <a:ext cx="7143750" cy="469900"/>
          </a:xfrm>
        </p:spPr>
        <p:txBody>
          <a:bodyPr/>
          <a:lstStyle/>
          <a:p>
            <a:r>
              <a:rPr lang="de-CH" dirty="0"/>
              <a:t>Claudia Frischknecht, Fachfrau Ergänzungsleistungen</a:t>
            </a:r>
          </a:p>
        </p:txBody>
      </p:sp>
      <p:pic>
        <p:nvPicPr>
          <p:cNvPr id="5" name="Onlinebild-Platzhalter 4"/>
          <p:cNvPicPr>
            <a:picLocks noGrp="1" noChangeAspect="1"/>
          </p:cNvPicPr>
          <p:nvPr>
            <p:ph type="clipArt" sz="quarter" idx="12"/>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926368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38150" y="1320799"/>
            <a:ext cx="3771900" cy="3352801"/>
          </a:xfrm>
          <a:solidFill>
            <a:schemeClr val="bg2">
              <a:lumMod val="20000"/>
              <a:lumOff val="80000"/>
            </a:schemeClr>
          </a:solidFill>
        </p:spPr>
        <p:txBody>
          <a:bodyPr/>
          <a:lstStyle/>
          <a:p>
            <a:pPr marL="0" indent="0">
              <a:buNone/>
            </a:pPr>
            <a:r>
              <a:rPr lang="de-CH" dirty="0"/>
              <a:t>Altes Recht</a:t>
            </a:r>
          </a:p>
          <a:p>
            <a:pPr marL="0" indent="0">
              <a:buNone/>
            </a:pPr>
            <a:endParaRPr lang="de-CH" sz="1400" dirty="0"/>
          </a:p>
          <a:p>
            <a:pPr marL="0" indent="0">
              <a:buNone/>
            </a:pPr>
            <a:r>
              <a:rPr lang="de-CH" sz="1400" dirty="0"/>
              <a:t>Alleinstehende	CHF 37’500</a:t>
            </a:r>
          </a:p>
          <a:p>
            <a:pPr marL="0" indent="0">
              <a:buNone/>
            </a:pPr>
            <a:endParaRPr lang="de-CH" sz="800" dirty="0"/>
          </a:p>
          <a:p>
            <a:pPr marL="0" indent="0">
              <a:buNone/>
            </a:pPr>
            <a:r>
              <a:rPr lang="de-CH" sz="1400" dirty="0"/>
              <a:t>Ehepaare		CHF 60’000</a:t>
            </a:r>
          </a:p>
          <a:p>
            <a:pPr marL="0" indent="0">
              <a:buNone/>
            </a:pPr>
            <a:endParaRPr lang="de-CH" sz="800" dirty="0"/>
          </a:p>
          <a:p>
            <a:pPr marL="0" indent="0">
              <a:buNone/>
            </a:pPr>
            <a:r>
              <a:rPr lang="de-CH" sz="1400" dirty="0"/>
              <a:t>Kinder 		CHF 15’000</a:t>
            </a:r>
          </a:p>
          <a:p>
            <a:pPr marL="0" indent="0">
              <a:buNone/>
            </a:pPr>
            <a:endParaRPr lang="de-CH" sz="800" dirty="0"/>
          </a:p>
          <a:p>
            <a:pPr marL="0" indent="0">
              <a:buNone/>
            </a:pPr>
            <a:r>
              <a:rPr lang="de-CH" sz="1400" dirty="0"/>
              <a:t>Grundeigentum 	CHF 112’500</a:t>
            </a:r>
          </a:p>
          <a:p>
            <a:pPr marL="0" indent="0">
              <a:buNone/>
            </a:pPr>
            <a:r>
              <a:rPr lang="de-CH" sz="1400" dirty="0"/>
              <a:t>Selbstbewohnt</a:t>
            </a:r>
          </a:p>
          <a:p>
            <a:pPr marL="0" indent="0">
              <a:buNone/>
            </a:pPr>
            <a:endParaRPr lang="de-CH" sz="800" dirty="0"/>
          </a:p>
          <a:p>
            <a:pPr marL="0" indent="0">
              <a:buNone/>
            </a:pPr>
            <a:r>
              <a:rPr lang="de-CH" sz="1400" dirty="0"/>
              <a:t>Grundeigentum	CHF 300’000</a:t>
            </a:r>
          </a:p>
          <a:p>
            <a:pPr marL="0" indent="0">
              <a:buNone/>
            </a:pPr>
            <a:r>
              <a:rPr lang="de-CH" sz="1400" dirty="0"/>
              <a:t>Mit HE / Heim</a:t>
            </a:r>
          </a:p>
        </p:txBody>
      </p:sp>
      <p:sp>
        <p:nvSpPr>
          <p:cNvPr id="3" name="Titel 2"/>
          <p:cNvSpPr>
            <a:spLocks noGrp="1"/>
          </p:cNvSpPr>
          <p:nvPr>
            <p:ph type="title"/>
          </p:nvPr>
        </p:nvSpPr>
        <p:spPr/>
        <p:txBody>
          <a:bodyPr/>
          <a:lstStyle/>
          <a:p>
            <a:r>
              <a:rPr lang="de-CH" sz="2800" dirty="0"/>
              <a:t>Einnahmen</a:t>
            </a:r>
            <a:r>
              <a:rPr lang="de-CH" sz="2800" b="1" dirty="0"/>
              <a:t> </a:t>
            </a:r>
            <a:r>
              <a:rPr lang="de-CH" sz="2800" dirty="0"/>
              <a:t>– Vermögensverzehr/ Freibeträge</a:t>
            </a:r>
          </a:p>
        </p:txBody>
      </p:sp>
      <p:sp>
        <p:nvSpPr>
          <p:cNvPr id="4" name="Textplatzhalter 3"/>
          <p:cNvSpPr>
            <a:spLocks noGrp="1"/>
          </p:cNvSpPr>
          <p:nvPr>
            <p:ph type="body" sz="quarter" idx="12"/>
          </p:nvPr>
        </p:nvSpPr>
        <p:spPr>
          <a:xfrm>
            <a:off x="4610100" y="1327149"/>
            <a:ext cx="3771900" cy="3346451"/>
          </a:xfrm>
          <a:solidFill>
            <a:schemeClr val="bg2"/>
          </a:solidFill>
        </p:spPr>
        <p:txBody>
          <a:bodyPr/>
          <a:lstStyle/>
          <a:p>
            <a:pPr marL="0" indent="0">
              <a:buNone/>
            </a:pPr>
            <a:r>
              <a:rPr lang="de-CH" dirty="0">
                <a:solidFill>
                  <a:schemeClr val="bg1"/>
                </a:solidFill>
              </a:rPr>
              <a:t>Neues Recht (seit 01.01.2021)</a:t>
            </a:r>
          </a:p>
          <a:p>
            <a:pPr marL="0" indent="0">
              <a:buNone/>
            </a:pPr>
            <a:endParaRPr lang="de-CH" sz="1400" dirty="0">
              <a:solidFill>
                <a:schemeClr val="bg1"/>
              </a:solidFill>
            </a:endParaRPr>
          </a:p>
          <a:p>
            <a:pPr marL="0" indent="0">
              <a:buNone/>
            </a:pPr>
            <a:r>
              <a:rPr lang="de-CH" sz="1400" dirty="0">
                <a:solidFill>
                  <a:schemeClr val="bg1"/>
                </a:solidFill>
              </a:rPr>
              <a:t>Alleinstehende	CHF 30’000</a:t>
            </a:r>
          </a:p>
          <a:p>
            <a:pPr marL="0" indent="0">
              <a:buNone/>
            </a:pPr>
            <a:endParaRPr lang="de-CH" sz="800" dirty="0">
              <a:solidFill>
                <a:schemeClr val="bg1"/>
              </a:solidFill>
            </a:endParaRPr>
          </a:p>
          <a:p>
            <a:pPr marL="0" indent="0">
              <a:buNone/>
            </a:pPr>
            <a:r>
              <a:rPr lang="de-CH" sz="1400" dirty="0">
                <a:solidFill>
                  <a:schemeClr val="bg1"/>
                </a:solidFill>
              </a:rPr>
              <a:t>Ehepaare		CHF 50’000</a:t>
            </a:r>
          </a:p>
          <a:p>
            <a:pPr marL="0" indent="0">
              <a:buNone/>
            </a:pPr>
            <a:endParaRPr lang="de-CH" sz="800" dirty="0">
              <a:solidFill>
                <a:schemeClr val="bg1"/>
              </a:solidFill>
            </a:endParaRPr>
          </a:p>
          <a:p>
            <a:pPr marL="0" indent="0">
              <a:buNone/>
            </a:pPr>
            <a:r>
              <a:rPr lang="de-CH" sz="1400" dirty="0">
                <a:solidFill>
                  <a:schemeClr val="bg1"/>
                </a:solidFill>
              </a:rPr>
              <a:t>Kinder 		CHF 15’000</a:t>
            </a:r>
          </a:p>
          <a:p>
            <a:pPr marL="0" indent="0">
              <a:buNone/>
            </a:pPr>
            <a:endParaRPr lang="de-CH" sz="800" dirty="0">
              <a:solidFill>
                <a:schemeClr val="bg1"/>
              </a:solidFill>
            </a:endParaRPr>
          </a:p>
          <a:p>
            <a:pPr marL="0" indent="0">
              <a:buNone/>
            </a:pPr>
            <a:r>
              <a:rPr lang="de-CH" sz="1400" dirty="0">
                <a:solidFill>
                  <a:schemeClr val="bg1"/>
                </a:solidFill>
              </a:rPr>
              <a:t>Grundeigentum 	CHF 112’500</a:t>
            </a:r>
          </a:p>
          <a:p>
            <a:pPr marL="0" indent="0">
              <a:buNone/>
            </a:pPr>
            <a:r>
              <a:rPr lang="de-CH" sz="1400" dirty="0">
                <a:solidFill>
                  <a:schemeClr val="bg1"/>
                </a:solidFill>
              </a:rPr>
              <a:t>Selbstbewohnt</a:t>
            </a:r>
          </a:p>
          <a:p>
            <a:pPr marL="0" indent="0">
              <a:buNone/>
            </a:pPr>
            <a:endParaRPr lang="de-CH" sz="800" dirty="0">
              <a:solidFill>
                <a:schemeClr val="bg1"/>
              </a:solidFill>
            </a:endParaRPr>
          </a:p>
          <a:p>
            <a:pPr marL="0" indent="0">
              <a:buNone/>
            </a:pPr>
            <a:r>
              <a:rPr lang="de-CH" sz="1400" dirty="0">
                <a:solidFill>
                  <a:schemeClr val="bg1"/>
                </a:solidFill>
              </a:rPr>
              <a:t>Grundeigentum	CHF 300’000</a:t>
            </a:r>
          </a:p>
          <a:p>
            <a:pPr marL="0" indent="0">
              <a:buNone/>
            </a:pPr>
            <a:r>
              <a:rPr lang="de-CH" sz="1400" dirty="0">
                <a:solidFill>
                  <a:schemeClr val="bg1"/>
                </a:solidFill>
              </a:rPr>
              <a:t>Mit HE / Heim</a:t>
            </a:r>
          </a:p>
          <a:p>
            <a:pPr marL="0" indent="0">
              <a:buNone/>
            </a:pPr>
            <a:endParaRPr lang="de-CH" sz="1600" i="1" dirty="0"/>
          </a:p>
        </p:txBody>
      </p:sp>
    </p:spTree>
    <p:extLst>
      <p:ext uri="{BB962C8B-B14F-4D97-AF65-F5344CB8AC3E}">
        <p14:creationId xmlns:p14="http://schemas.microsoft.com/office/powerpoint/2010/main" val="105625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Einnahmen – Vermögensverzehr</a:t>
            </a:r>
          </a:p>
        </p:txBody>
      </p:sp>
      <p:sp>
        <p:nvSpPr>
          <p:cNvPr id="19" name="Freihandform 18"/>
          <p:cNvSpPr/>
          <p:nvPr/>
        </p:nvSpPr>
        <p:spPr>
          <a:xfrm>
            <a:off x="3488554" y="4323326"/>
            <a:ext cx="2347643" cy="522065"/>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kern="1200" dirty="0"/>
              <a:t>1/15 IV/Hinterlassene </a:t>
            </a:r>
          </a:p>
        </p:txBody>
      </p:sp>
      <p:sp>
        <p:nvSpPr>
          <p:cNvPr id="20" name="Freihandform 19"/>
          <p:cNvSpPr/>
          <p:nvPr/>
        </p:nvSpPr>
        <p:spPr>
          <a:xfrm>
            <a:off x="1220909" y="4342715"/>
            <a:ext cx="2201635" cy="522065"/>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dirty="0"/>
              <a:t> 1/10 Altersrente</a:t>
            </a:r>
            <a:endParaRPr lang="de-DE" sz="1700" kern="1200" dirty="0"/>
          </a:p>
        </p:txBody>
      </p:sp>
      <p:sp>
        <p:nvSpPr>
          <p:cNvPr id="21" name="Freihandform 20"/>
          <p:cNvSpPr/>
          <p:nvPr/>
        </p:nvSpPr>
        <p:spPr>
          <a:xfrm>
            <a:off x="5740505" y="4319927"/>
            <a:ext cx="2201635" cy="531338"/>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kern="1200" dirty="0"/>
              <a:t>1/5 im Heim</a:t>
            </a:r>
          </a:p>
        </p:txBody>
      </p:sp>
      <p:sp>
        <p:nvSpPr>
          <p:cNvPr id="8" name="Freihandform 7"/>
          <p:cNvSpPr/>
          <p:nvPr/>
        </p:nvSpPr>
        <p:spPr>
          <a:xfrm>
            <a:off x="2343525" y="1131887"/>
            <a:ext cx="4320000" cy="1127729"/>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rgbClr val="AACF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73910" bIns="80061" numCol="1" spcCol="1270" anchor="t" anchorCtr="0">
            <a:noAutofit/>
          </a:bodyPr>
          <a:lstStyle/>
          <a:p>
            <a:pPr lvl="0" defTabSz="755650">
              <a:lnSpc>
                <a:spcPct val="90000"/>
              </a:lnSpc>
              <a:spcBef>
                <a:spcPct val="0"/>
              </a:spcBef>
              <a:spcAft>
                <a:spcPct val="35000"/>
              </a:spcAft>
            </a:pPr>
            <a:r>
              <a:rPr lang="de-DE" sz="1700" kern="1200" dirty="0">
                <a:solidFill>
                  <a:schemeClr val="tx1"/>
                </a:solidFill>
              </a:rPr>
              <a:t>    </a:t>
            </a:r>
            <a:r>
              <a:rPr lang="de-DE" kern="1200" dirty="0">
                <a:solidFill>
                  <a:schemeClr val="tx1"/>
                </a:solidFill>
              </a:rPr>
              <a:t>Vermögen</a:t>
            </a:r>
          </a:p>
          <a:p>
            <a:pPr lvl="0" defTabSz="755650">
              <a:lnSpc>
                <a:spcPct val="90000"/>
              </a:lnSpc>
              <a:spcBef>
                <a:spcPct val="0"/>
              </a:spcBef>
              <a:spcAft>
                <a:spcPct val="35000"/>
              </a:spcAft>
            </a:pPr>
            <a:r>
              <a:rPr lang="de-DE" dirty="0">
                <a:solidFill>
                  <a:schemeClr val="tx1"/>
                </a:solidFill>
              </a:rPr>
              <a:t>    </a:t>
            </a:r>
            <a:r>
              <a:rPr lang="de-DE" kern="1200" dirty="0">
                <a:solidFill>
                  <a:schemeClr val="tx1"/>
                </a:solidFill>
              </a:rPr>
              <a:t>(inkl. Verzicht und Grundeigentum)</a:t>
            </a:r>
          </a:p>
        </p:txBody>
      </p:sp>
      <p:sp>
        <p:nvSpPr>
          <p:cNvPr id="9" name="Freihandform 8"/>
          <p:cNvSpPr/>
          <p:nvPr/>
        </p:nvSpPr>
        <p:spPr>
          <a:xfrm>
            <a:off x="2349521" y="2111777"/>
            <a:ext cx="4320000" cy="1080000"/>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rgbClr val="AACF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defTabSz="755650">
              <a:lnSpc>
                <a:spcPct val="90000"/>
              </a:lnSpc>
              <a:spcBef>
                <a:spcPct val="0"/>
              </a:spcBef>
              <a:spcAft>
                <a:spcPct val="35000"/>
              </a:spcAft>
            </a:pPr>
            <a:r>
              <a:rPr lang="de-DE" sz="1700" kern="1200" dirty="0">
                <a:solidFill>
                  <a:schemeClr val="tx1"/>
                </a:solidFill>
              </a:rPr>
              <a:t>./. Freibetrag </a:t>
            </a:r>
          </a:p>
          <a:p>
            <a:pPr lvl="0" defTabSz="755650">
              <a:lnSpc>
                <a:spcPct val="90000"/>
              </a:lnSpc>
              <a:spcBef>
                <a:spcPct val="0"/>
              </a:spcBef>
              <a:spcAft>
                <a:spcPct val="35000"/>
              </a:spcAft>
            </a:pPr>
            <a:r>
              <a:rPr lang="de-DE" dirty="0">
                <a:solidFill>
                  <a:schemeClr val="tx1"/>
                </a:solidFill>
              </a:rPr>
              <a:t>CHF 30‘000.00 / Ehepaar CHF 50‘000.00</a:t>
            </a:r>
            <a:endParaRPr lang="de-DE" kern="1200" dirty="0">
              <a:solidFill>
                <a:schemeClr val="tx1"/>
              </a:solidFill>
            </a:endParaRPr>
          </a:p>
        </p:txBody>
      </p:sp>
      <p:sp>
        <p:nvSpPr>
          <p:cNvPr id="10" name="Freihandform 9"/>
          <p:cNvSpPr/>
          <p:nvPr/>
        </p:nvSpPr>
        <p:spPr>
          <a:xfrm>
            <a:off x="2343525" y="3223838"/>
            <a:ext cx="4320000" cy="1080000"/>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rgbClr val="71AE2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defTabSz="755650">
              <a:lnSpc>
                <a:spcPct val="90000"/>
              </a:lnSpc>
              <a:spcBef>
                <a:spcPct val="0"/>
              </a:spcBef>
              <a:spcAft>
                <a:spcPct val="35000"/>
              </a:spcAft>
            </a:pPr>
            <a:r>
              <a:rPr lang="de-DE" b="1" kern="1200" dirty="0">
                <a:solidFill>
                  <a:schemeClr val="tx1"/>
                </a:solidFill>
              </a:rPr>
              <a:t>= </a:t>
            </a:r>
            <a:r>
              <a:rPr lang="de-DE" kern="1200" dirty="0">
                <a:solidFill>
                  <a:schemeClr val="tx1"/>
                </a:solidFill>
                <a:latin typeface="Segoe UI Semibold" panose="020B0702040204020203" pitchFamily="34" charset="0"/>
                <a:cs typeface="Segoe UI Semibold" panose="020B0702040204020203" pitchFamily="34" charset="0"/>
              </a:rPr>
              <a:t>Anrechenbares Vermögen</a:t>
            </a:r>
          </a:p>
        </p:txBody>
      </p:sp>
      <p:sp>
        <p:nvSpPr>
          <p:cNvPr id="13" name="Freihandform 12"/>
          <p:cNvSpPr/>
          <p:nvPr/>
        </p:nvSpPr>
        <p:spPr>
          <a:xfrm>
            <a:off x="4322957" y="1988361"/>
            <a:ext cx="339342" cy="317091"/>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14" name="Freihandform 13"/>
          <p:cNvSpPr/>
          <p:nvPr/>
        </p:nvSpPr>
        <p:spPr>
          <a:xfrm>
            <a:off x="4323033" y="3069835"/>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15" name="Freihandform 14"/>
          <p:cNvSpPr/>
          <p:nvPr/>
        </p:nvSpPr>
        <p:spPr>
          <a:xfrm>
            <a:off x="6246734" y="4166228"/>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16" name="Freihandform 15"/>
          <p:cNvSpPr/>
          <p:nvPr/>
        </p:nvSpPr>
        <p:spPr>
          <a:xfrm>
            <a:off x="4362924" y="4134167"/>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23" name="Freihandform 22"/>
          <p:cNvSpPr/>
          <p:nvPr/>
        </p:nvSpPr>
        <p:spPr>
          <a:xfrm>
            <a:off x="2486481" y="4182317"/>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26" name="Ovale Legende 25"/>
          <p:cNvSpPr/>
          <p:nvPr/>
        </p:nvSpPr>
        <p:spPr bwMode="auto">
          <a:xfrm>
            <a:off x="6246734" y="1352482"/>
            <a:ext cx="2739950" cy="1425308"/>
          </a:xfrm>
          <a:prstGeom prst="wedgeEllipseCallout">
            <a:avLst>
              <a:gd name="adj1" fmla="val -43838"/>
              <a:gd name="adj2" fmla="val 66147"/>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1588" defTabSz="914400" rtl="0" eaLnBrk="0" fontAlgn="base" latinLnBrk="0" hangingPunct="0">
              <a:lnSpc>
                <a:spcPct val="100000"/>
              </a:lnSpc>
              <a:spcBef>
                <a:spcPct val="0"/>
              </a:spcBef>
              <a:spcAft>
                <a:spcPct val="0"/>
              </a:spcAft>
              <a:buClrTx/>
              <a:buSzPct val="250000"/>
              <a:buFont typeface="Times" pitchFamily="64" charset="0"/>
              <a:buNone/>
              <a:tabLst/>
            </a:pPr>
            <a:r>
              <a:rPr kumimoji="0" lang="de-CH" sz="1200" i="0" u="none" strike="noStrike" cap="none" normalizeH="0" dirty="0">
                <a:ln>
                  <a:noFill/>
                </a:ln>
                <a:solidFill>
                  <a:schemeClr val="tx1"/>
                </a:solidFill>
                <a:effectLst/>
                <a:latin typeface="Segoe UI Semibold" panose="020B0702040204020203" pitchFamily="34" charset="0"/>
                <a:cs typeface="Segoe UI Semibold" panose="020B0702040204020203" pitchFamily="34" charset="0"/>
              </a:rPr>
              <a:t>selbstbewohntes</a:t>
            </a:r>
            <a:r>
              <a:rPr kumimoji="0" lang="de-CH" sz="1200" b="1" i="0" u="none" strike="noStrike" cap="none" normalizeH="0" dirty="0">
                <a:ln>
                  <a:noFill/>
                </a:ln>
                <a:solidFill>
                  <a:schemeClr val="tx1"/>
                </a:solidFill>
                <a:effectLst/>
                <a:latin typeface="+mn-lt"/>
              </a:rPr>
              <a:t> </a:t>
            </a:r>
            <a:r>
              <a:rPr kumimoji="0" lang="de-CH" sz="1200" b="0" i="0" u="none" strike="noStrike" cap="none" normalizeH="0" dirty="0">
                <a:ln>
                  <a:noFill/>
                </a:ln>
                <a:solidFill>
                  <a:schemeClr val="tx1"/>
                </a:solidFill>
                <a:effectLst/>
                <a:latin typeface="+mn-lt"/>
              </a:rPr>
              <a:t>Grundeigentum: zusätzlicher Freibetrag CHF 112’500 oder 300’000</a:t>
            </a:r>
            <a:endParaRPr kumimoji="0" lang="de-CH"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50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8" grpId="0" animBg="1"/>
      <p:bldP spid="9" grpId="0" animBg="1"/>
      <p:bldP spid="10" grpId="0" animBg="1"/>
      <p:bldP spid="13" grpId="0" animBg="1"/>
      <p:bldP spid="14" grpId="0" animBg="1"/>
      <p:bldP spid="15" grpId="0" animBg="1"/>
      <p:bldP spid="16" grpId="0" animBg="1"/>
      <p:bldP spid="23"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endParaRPr lang="de-CH" dirty="0"/>
          </a:p>
        </p:txBody>
      </p:sp>
      <p:sp>
        <p:nvSpPr>
          <p:cNvPr id="3" name="Titel 2"/>
          <p:cNvSpPr>
            <a:spLocks noGrp="1"/>
          </p:cNvSpPr>
          <p:nvPr>
            <p:ph type="title"/>
          </p:nvPr>
        </p:nvSpPr>
        <p:spPr/>
        <p:txBody>
          <a:bodyPr/>
          <a:lstStyle/>
          <a:p>
            <a:r>
              <a:rPr lang="de-CH" dirty="0"/>
              <a:t>Wirtschaftliche Voraussetzung im Heim</a:t>
            </a:r>
          </a:p>
        </p:txBody>
      </p:sp>
      <p:sp>
        <p:nvSpPr>
          <p:cNvPr id="9" name="Rectangle 4"/>
          <p:cNvSpPr>
            <a:spLocks noChangeArrowheads="1"/>
          </p:cNvSpPr>
          <p:nvPr/>
        </p:nvSpPr>
        <p:spPr bwMode="auto">
          <a:xfrm>
            <a:off x="3971813" y="3392646"/>
            <a:ext cx="3721418" cy="939058"/>
          </a:xfrm>
          <a:prstGeom prst="rect">
            <a:avLst/>
          </a:prstGeom>
          <a:solidFill>
            <a:schemeClr val="bg2"/>
          </a:solidFill>
          <a:ln>
            <a:noFill/>
          </a:ln>
          <a:effectLst/>
          <a:extLst/>
        </p:spPr>
        <p:txBody>
          <a:bodyPr wrap="none" lIns="252000" anchor="ctr"/>
          <a:lstStyle/>
          <a:p>
            <a:pPr algn="l">
              <a:buSzTx/>
              <a:buFontTx/>
              <a:buNone/>
              <a:tabLst>
                <a:tab pos="269875" algn="l"/>
              </a:tabLst>
            </a:pPr>
            <a:r>
              <a:rPr lang="de-DE" sz="1800" dirty="0">
                <a:latin typeface="Segoe UI Semibold" panose="020B0702040204020203" pitchFamily="34" charset="0"/>
              </a:rPr>
              <a:t>Ergänzungsleistungen</a:t>
            </a:r>
            <a:endParaRPr lang="de-DE" sz="1800" dirty="0">
              <a:latin typeface="+mn-lt"/>
            </a:endParaRPr>
          </a:p>
        </p:txBody>
      </p:sp>
      <p:sp>
        <p:nvSpPr>
          <p:cNvPr id="11" name="Rectangle 3"/>
          <p:cNvSpPr>
            <a:spLocks noChangeArrowheads="1"/>
          </p:cNvSpPr>
          <p:nvPr/>
        </p:nvSpPr>
        <p:spPr bwMode="auto">
          <a:xfrm>
            <a:off x="532246" y="1322262"/>
            <a:ext cx="3439567" cy="3015290"/>
          </a:xfrm>
          <a:prstGeom prst="rect">
            <a:avLst/>
          </a:prstGeom>
          <a:solidFill>
            <a:srgbClr val="F4A7A1"/>
          </a:solidFill>
          <a:ln>
            <a:noFill/>
          </a:ln>
          <a:effectLst/>
          <a:extLst/>
        </p:spPr>
        <p:txBody>
          <a:bodyPr wrap="none" anchor="t" anchorCtr="0"/>
          <a:lstStyle/>
          <a:p>
            <a:pPr marL="180975" indent="-180975" algn="l">
              <a:buSzTx/>
              <a:buFontTx/>
              <a:buNone/>
            </a:pPr>
            <a:r>
              <a:rPr lang="de-DE" sz="1800" dirty="0">
                <a:latin typeface="Segoe UI Semibold" panose="020B0702040204020203" pitchFamily="34" charset="0"/>
              </a:rPr>
              <a:t>Anerkannte Ausgaben</a:t>
            </a:r>
          </a:p>
          <a:p>
            <a:pPr marL="180975" indent="-180975" algn="l">
              <a:buSzTx/>
              <a:buFontTx/>
              <a:buChar char="-"/>
            </a:pPr>
            <a:r>
              <a:rPr lang="de-DE" dirty="0">
                <a:latin typeface="+mn-lt"/>
              </a:rPr>
              <a:t>Krankenkassenprämie (bis Max.)</a:t>
            </a:r>
          </a:p>
          <a:p>
            <a:pPr marL="180975" indent="-180975" algn="l">
              <a:buSzTx/>
              <a:buFontTx/>
              <a:buChar char="-"/>
            </a:pPr>
            <a:r>
              <a:rPr lang="de-DE" dirty="0">
                <a:latin typeface="+mn-lt"/>
              </a:rPr>
              <a:t>Persönliche Auslagen (pauschal)</a:t>
            </a:r>
          </a:p>
          <a:p>
            <a:pPr algn="l">
              <a:buSzTx/>
            </a:pPr>
            <a:endParaRPr lang="de-DE" dirty="0">
              <a:latin typeface="+mn-lt"/>
            </a:endParaRPr>
          </a:p>
          <a:p>
            <a:pPr marL="180975" indent="-180975" algn="l">
              <a:buSzTx/>
              <a:buFontTx/>
              <a:buChar char="-"/>
            </a:pPr>
            <a:r>
              <a:rPr lang="de-DE" dirty="0">
                <a:latin typeface="+mn-lt"/>
              </a:rPr>
              <a:t>Heimkosten:</a:t>
            </a:r>
          </a:p>
          <a:p>
            <a:pPr algn="l">
              <a:buSzTx/>
            </a:pPr>
            <a:r>
              <a:rPr lang="de-DE" dirty="0">
                <a:latin typeface="+mn-lt"/>
              </a:rPr>
              <a:t>   Pension + Betreuung  </a:t>
            </a:r>
          </a:p>
          <a:p>
            <a:pPr algn="l">
              <a:buSzTx/>
            </a:pPr>
            <a:r>
              <a:rPr lang="de-DE" dirty="0">
                <a:latin typeface="+mn-lt"/>
              </a:rPr>
              <a:t>   Selbstbehalt der Pflegekosten</a:t>
            </a:r>
          </a:p>
          <a:p>
            <a:pPr algn="l">
              <a:buSzTx/>
            </a:pPr>
            <a:endParaRPr lang="de-DE" dirty="0">
              <a:latin typeface="+mn-lt"/>
            </a:endParaRPr>
          </a:p>
          <a:p>
            <a:pPr algn="l">
              <a:buSzTx/>
            </a:pPr>
            <a:r>
              <a:rPr lang="de-DE" dirty="0">
                <a:latin typeface="+mn-lt"/>
              </a:rPr>
              <a:t>- Hypothekarzinsen und Gebäude-</a:t>
            </a:r>
          </a:p>
          <a:p>
            <a:pPr algn="l">
              <a:buSzTx/>
            </a:pPr>
            <a:r>
              <a:rPr lang="de-DE" dirty="0">
                <a:latin typeface="+mn-lt"/>
              </a:rPr>
              <a:t>  unterhalt</a:t>
            </a:r>
          </a:p>
        </p:txBody>
      </p:sp>
      <p:sp>
        <p:nvSpPr>
          <p:cNvPr id="7" name="Rectangle 5"/>
          <p:cNvSpPr>
            <a:spLocks noChangeArrowheads="1"/>
          </p:cNvSpPr>
          <p:nvPr/>
        </p:nvSpPr>
        <p:spPr bwMode="auto">
          <a:xfrm>
            <a:off x="3971812" y="1320799"/>
            <a:ext cx="3721419" cy="2066990"/>
          </a:xfrm>
          <a:prstGeom prst="rect">
            <a:avLst/>
          </a:prstGeom>
          <a:solidFill>
            <a:schemeClr val="bg2">
              <a:lumMod val="40000"/>
              <a:lumOff val="60000"/>
            </a:schemeClr>
          </a:solidFill>
          <a:ln>
            <a:noFill/>
          </a:ln>
          <a:effectLst/>
          <a:extLst/>
        </p:spPr>
        <p:txBody>
          <a:bodyPr wrap="none" lIns="90000" anchor="t" anchorCtr="0"/>
          <a:lstStyle/>
          <a:p>
            <a:pPr marL="180975" indent="-180975" algn="l">
              <a:buSzTx/>
            </a:pPr>
            <a:r>
              <a:rPr lang="de-DE" sz="1800" dirty="0">
                <a:latin typeface="Segoe UI Semibold" panose="020B0702040204020203" pitchFamily="34" charset="0"/>
              </a:rPr>
              <a:t>Einnahmen</a:t>
            </a:r>
          </a:p>
          <a:p>
            <a:pPr marL="176213" indent="-176213" algn="l" defTabSz="450850">
              <a:buSzTx/>
              <a:buFontTx/>
              <a:buChar char="-"/>
            </a:pPr>
            <a:r>
              <a:rPr lang="de-DE" dirty="0">
                <a:latin typeface="+mn-lt"/>
              </a:rPr>
              <a:t>Alle Renten </a:t>
            </a:r>
          </a:p>
          <a:p>
            <a:pPr marL="176213" indent="-176213" algn="l" defTabSz="450850">
              <a:buSzTx/>
              <a:buFontTx/>
              <a:buChar char="-"/>
            </a:pPr>
            <a:r>
              <a:rPr lang="de-DE" dirty="0" err="1">
                <a:latin typeface="+mn-lt"/>
              </a:rPr>
              <a:t>Hilflosenentschädigung</a:t>
            </a:r>
            <a:endParaRPr lang="de-DE" dirty="0">
              <a:latin typeface="+mn-lt"/>
            </a:endParaRPr>
          </a:p>
          <a:p>
            <a:pPr marL="176213" indent="-176213" algn="l" defTabSz="450850">
              <a:buSzTx/>
              <a:buFontTx/>
              <a:buChar char="-"/>
            </a:pPr>
            <a:r>
              <a:rPr lang="de-DE" dirty="0">
                <a:latin typeface="+mn-lt"/>
              </a:rPr>
              <a:t>Leistungen Zusatzversicherung</a:t>
            </a:r>
          </a:p>
          <a:p>
            <a:pPr algn="l">
              <a:buSzTx/>
            </a:pPr>
            <a:r>
              <a:rPr lang="de-DE" dirty="0">
                <a:latin typeface="+mn-lt"/>
              </a:rPr>
              <a:t>- Vermögensverzehr</a:t>
            </a:r>
          </a:p>
          <a:p>
            <a:pPr algn="l">
              <a:buSzTx/>
            </a:pPr>
            <a:r>
              <a:rPr lang="de-DE" dirty="0">
                <a:latin typeface="+mn-lt"/>
              </a:rPr>
              <a:t>- Einnahmen Grundeigentum </a:t>
            </a:r>
          </a:p>
          <a:p>
            <a:pPr algn="l">
              <a:buSzTx/>
            </a:pPr>
            <a:r>
              <a:rPr lang="de-DE" dirty="0">
                <a:latin typeface="+mn-lt"/>
              </a:rPr>
              <a:t>(mindestens Eigenmietwert) </a:t>
            </a:r>
          </a:p>
        </p:txBody>
      </p:sp>
    </p:spTree>
    <p:extLst>
      <p:ext uri="{BB962C8B-B14F-4D97-AF65-F5344CB8AC3E}">
        <p14:creationId xmlns:p14="http://schemas.microsoft.com/office/powerpoint/2010/main" val="34166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Leistungsbeginn</a:t>
            </a:r>
          </a:p>
        </p:txBody>
      </p:sp>
      <p:pic>
        <p:nvPicPr>
          <p:cNvPr id="9" name="Onlinebild-Platzhalter 8"/>
          <p:cNvPicPr>
            <a:picLocks noGrp="1" noChangeAspect="1"/>
          </p:cNvPicPr>
          <p:nvPr>
            <p:ph type="clipArt" sz="quarter" idx="14"/>
          </p:nvPr>
        </p:nvPicPr>
        <p:blipFill>
          <a:blip r:embed="rId3">
            <a:extLst>
              <a:ext uri="{28A0092B-C50C-407E-A947-70E740481C1C}">
                <a14:useLocalDpi xmlns:a14="http://schemas.microsoft.com/office/drawing/2010/main" val="0"/>
              </a:ext>
            </a:extLst>
          </a:blip>
          <a:stretch>
            <a:fillRect/>
          </a:stretch>
        </p:blipFill>
        <p:spPr/>
      </p:pic>
      <p:grpSp>
        <p:nvGrpSpPr>
          <p:cNvPr id="10" name="Gruppieren 9"/>
          <p:cNvGrpSpPr/>
          <p:nvPr/>
        </p:nvGrpSpPr>
        <p:grpSpPr>
          <a:xfrm>
            <a:off x="3468188" y="1069975"/>
            <a:ext cx="4907462" cy="2720655"/>
            <a:chOff x="6198703" y="1957063"/>
            <a:chExt cx="4031195" cy="2720655"/>
          </a:xfrm>
        </p:grpSpPr>
        <p:sp>
          <p:nvSpPr>
            <p:cNvPr id="20" name="Textfeld 19"/>
            <p:cNvSpPr txBox="1"/>
            <p:nvPr/>
          </p:nvSpPr>
          <p:spPr>
            <a:xfrm>
              <a:off x="6198704" y="1957063"/>
              <a:ext cx="2171700" cy="707886"/>
            </a:xfrm>
            <a:prstGeom prst="rect">
              <a:avLst/>
            </a:prstGeom>
            <a:noFill/>
          </p:spPr>
          <p:txBody>
            <a:bodyPr wrap="square" rtlCol="0">
              <a:spAutoFit/>
            </a:bodyPr>
            <a:lstStyle/>
            <a:p>
              <a:pPr marL="342900" indent="-342900" algn="l" eaLnBrk="1" hangingPunct="1">
                <a:spcBef>
                  <a:spcPct val="20000"/>
                </a:spcBef>
                <a:buClr>
                  <a:srgbClr val="7DAF2E"/>
                </a:buClr>
                <a:buSzPct val="100000"/>
                <a:buFont typeface="Wingdings" panose="05000000000000000000" pitchFamily="2" charset="2"/>
                <a:buChar char="ü"/>
              </a:pPr>
              <a:r>
                <a:rPr lang="de-CH" sz="2000" dirty="0">
                  <a:latin typeface="Segoe UI" panose="020B0502040204020203" pitchFamily="34" charset="0"/>
                  <a:ea typeface="Segoe UI" panose="020B0502040204020203" pitchFamily="34" charset="0"/>
                  <a:cs typeface="Segoe UI" panose="020B0502040204020203" pitchFamily="34" charset="0"/>
                </a:rPr>
                <a:t>Grundsatz: Meldemonat</a:t>
              </a:r>
            </a:p>
          </p:txBody>
        </p:sp>
        <p:sp>
          <p:nvSpPr>
            <p:cNvPr id="18" name="Textfeld 17"/>
            <p:cNvSpPr txBox="1"/>
            <p:nvPr/>
          </p:nvSpPr>
          <p:spPr>
            <a:xfrm>
              <a:off x="6198703" y="2937739"/>
              <a:ext cx="4031195" cy="707886"/>
            </a:xfrm>
            <a:prstGeom prst="rect">
              <a:avLst/>
            </a:prstGeom>
            <a:noFill/>
          </p:spPr>
          <p:txBody>
            <a:bodyPr wrap="square" rtlCol="0">
              <a:spAutoFit/>
            </a:bodyPr>
            <a:lstStyle/>
            <a:p>
              <a:pPr marL="342900" indent="-342900" algn="l" eaLnBrk="1" hangingPunct="1">
                <a:spcBef>
                  <a:spcPct val="20000"/>
                </a:spcBef>
                <a:buClr>
                  <a:srgbClr val="7DAF2E"/>
                </a:buClr>
                <a:buSzPct val="100000"/>
                <a:buFont typeface="Wingdings" panose="05000000000000000000" pitchFamily="2" charset="2"/>
                <a:buChar char="ü"/>
              </a:pPr>
              <a:r>
                <a:rPr lang="de-CH" sz="2000" dirty="0">
                  <a:latin typeface="Segoe UI" panose="020B0502040204020203" pitchFamily="34" charset="0"/>
                  <a:ea typeface="Segoe UI" panose="020B0502040204020203" pitchFamily="34" charset="0"/>
                  <a:cs typeface="Segoe UI" panose="020B0502040204020203" pitchFamily="34" charset="0"/>
                </a:rPr>
                <a:t>Ausnahme: Anmeldung EL innert 6 Monate seit Rentenverfügung</a:t>
              </a:r>
              <a:endParaRPr lang="de-CH"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feld 15"/>
            <p:cNvSpPr txBox="1"/>
            <p:nvPr/>
          </p:nvSpPr>
          <p:spPr>
            <a:xfrm>
              <a:off x="6198703" y="3908277"/>
              <a:ext cx="4031194" cy="769441"/>
            </a:xfrm>
            <a:prstGeom prst="rect">
              <a:avLst/>
            </a:prstGeom>
            <a:noFill/>
          </p:spPr>
          <p:txBody>
            <a:bodyPr wrap="square" rtlCol="0">
              <a:spAutoFit/>
            </a:bodyPr>
            <a:lstStyle/>
            <a:p>
              <a:pPr marL="342900" indent="-342900" algn="l" eaLnBrk="1" hangingPunct="1">
                <a:spcBef>
                  <a:spcPct val="20000"/>
                </a:spcBef>
                <a:buClr>
                  <a:srgbClr val="7DAF2E"/>
                </a:buClr>
                <a:buSzPct val="100000"/>
                <a:buFont typeface="Wingdings" panose="05000000000000000000" pitchFamily="2" charset="2"/>
                <a:buChar char="ü"/>
              </a:pPr>
              <a:r>
                <a:rPr lang="de-CH" sz="2000" dirty="0">
                  <a:latin typeface="Segoe UI" panose="020B0502040204020203" pitchFamily="34" charset="0"/>
                  <a:ea typeface="Segoe UI" panose="020B0502040204020203" pitchFamily="34" charset="0"/>
                  <a:cs typeface="Segoe UI" panose="020B0502040204020203" pitchFamily="34" charset="0"/>
                </a:rPr>
                <a:t>Ausnahme: Anmeldung EL innert 6 </a:t>
              </a:r>
            </a:p>
            <a:p>
              <a:pPr algn="l" eaLnBrk="1" hangingPunct="1">
                <a:spcBef>
                  <a:spcPct val="20000"/>
                </a:spcBef>
                <a:buClr>
                  <a:srgbClr val="7DAF2E"/>
                </a:buClr>
                <a:buSzPct val="100000"/>
              </a:pPr>
              <a:r>
                <a:rPr lang="de-CH" sz="2000" dirty="0">
                  <a:latin typeface="Segoe UI" panose="020B0502040204020203" pitchFamily="34" charset="0"/>
                  <a:ea typeface="Segoe UI" panose="020B0502040204020203" pitchFamily="34" charset="0"/>
                  <a:cs typeface="Segoe UI" panose="020B0502040204020203" pitchFamily="34" charset="0"/>
                </a:rPr>
                <a:t>     Heimeintritt</a:t>
              </a:r>
              <a:r>
                <a:rPr lang="de-CH" dirty="0">
                  <a:latin typeface="Segoe UI" panose="020B0502040204020203" pitchFamily="34" charset="0"/>
                  <a:ea typeface="Segoe UI" panose="020B0502040204020203" pitchFamily="34" charset="0"/>
                  <a:cs typeface="Segoe UI" panose="020B0502040204020203" pitchFamily="34" charset="0"/>
                </a:rPr>
                <a:t> </a:t>
              </a:r>
            </a:p>
          </p:txBody>
        </p:sp>
      </p:grpSp>
      <p:sp>
        <p:nvSpPr>
          <p:cNvPr id="21" name="Textfeld 20"/>
          <p:cNvSpPr txBox="1"/>
          <p:nvPr/>
        </p:nvSpPr>
        <p:spPr>
          <a:xfrm>
            <a:off x="3365500" y="4136770"/>
            <a:ext cx="5264150" cy="338554"/>
          </a:xfrm>
          <a:prstGeom prst="rect">
            <a:avLst/>
          </a:prstGeom>
          <a:noFill/>
        </p:spPr>
        <p:txBody>
          <a:bodyPr wrap="square" rtlCol="0">
            <a:spAutoFit/>
          </a:bodyPr>
          <a:lstStyle/>
          <a:p>
            <a:pPr algn="l" eaLnBrk="1" hangingPunct="1">
              <a:spcBef>
                <a:spcPct val="20000"/>
              </a:spcBef>
              <a:buClr>
                <a:srgbClr val="7DAF2E"/>
              </a:buClr>
              <a:buSzPct val="100000"/>
            </a:pPr>
            <a:r>
              <a:rPr lang="de-CH" dirty="0">
                <a:latin typeface="Segoe UI Semibold" panose="020B0702040204020203" pitchFamily="34" charset="0"/>
                <a:ea typeface="Segoe UI" panose="020B0502040204020203" pitchFamily="34" charset="0"/>
                <a:cs typeface="Segoe UI Semibold" panose="020B0702040204020203" pitchFamily="34" charset="0"/>
              </a:rPr>
              <a:t>Wegfall einer Anspruchsvoraussetzung = Wegfall EL </a:t>
            </a:r>
          </a:p>
        </p:txBody>
      </p:sp>
    </p:spTree>
    <p:extLst>
      <p:ext uri="{BB962C8B-B14F-4D97-AF65-F5344CB8AC3E}">
        <p14:creationId xmlns:p14="http://schemas.microsoft.com/office/powerpoint/2010/main" val="345292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Berechnungsbeispiel Miete</a:t>
            </a:r>
          </a:p>
        </p:txBody>
      </p:sp>
      <p:graphicFrame>
        <p:nvGraphicFramePr>
          <p:cNvPr id="2" name="Objekt 1"/>
          <p:cNvGraphicFramePr>
            <a:graphicFrameLocks noChangeAspect="1"/>
          </p:cNvGraphicFramePr>
          <p:nvPr>
            <p:extLst/>
          </p:nvPr>
        </p:nvGraphicFramePr>
        <p:xfrm>
          <a:off x="539750" y="1131888"/>
          <a:ext cx="6329363" cy="3519487"/>
        </p:xfrm>
        <a:graphic>
          <a:graphicData uri="http://schemas.openxmlformats.org/presentationml/2006/ole">
            <mc:AlternateContent xmlns:mc="http://schemas.openxmlformats.org/markup-compatibility/2006">
              <mc:Choice xmlns:v="urn:schemas-microsoft-com:vml" Requires="v">
                <p:oleObj spid="_x0000_s5130" name="Arbeitsblatt" r:id="rId4" imgW="6153167" imgH="3352680" progId="Excel.Sheet.12">
                  <p:embed/>
                </p:oleObj>
              </mc:Choice>
              <mc:Fallback>
                <p:oleObj name="Arbeitsblatt" r:id="rId4" imgW="6153167" imgH="3352680" progId="Excel.Sheet.12">
                  <p:embed/>
                  <p:pic>
                    <p:nvPicPr>
                      <p:cNvPr id="2" name="Objekt 1"/>
                      <p:cNvPicPr/>
                      <p:nvPr/>
                    </p:nvPicPr>
                    <p:blipFill>
                      <a:blip r:embed="rId5"/>
                      <a:stretch>
                        <a:fillRect/>
                      </a:stretch>
                    </p:blipFill>
                    <p:spPr>
                      <a:xfrm>
                        <a:off x="539750" y="1131888"/>
                        <a:ext cx="6329363" cy="3519487"/>
                      </a:xfrm>
                      <a:prstGeom prst="rect">
                        <a:avLst/>
                      </a:prstGeom>
                    </p:spPr>
                  </p:pic>
                </p:oleObj>
              </mc:Fallback>
            </mc:AlternateContent>
          </a:graphicData>
        </a:graphic>
      </p:graphicFrame>
    </p:spTree>
    <p:extLst>
      <p:ext uri="{BB962C8B-B14F-4D97-AF65-F5344CB8AC3E}">
        <p14:creationId xmlns:p14="http://schemas.microsoft.com/office/powerpoint/2010/main" val="385660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Berechnungsbeispiel Miete</a:t>
            </a:r>
          </a:p>
        </p:txBody>
      </p:sp>
      <p:graphicFrame>
        <p:nvGraphicFramePr>
          <p:cNvPr id="5" name="Objekt 4"/>
          <p:cNvGraphicFramePr>
            <a:graphicFrameLocks noChangeAspect="1"/>
          </p:cNvGraphicFramePr>
          <p:nvPr>
            <p:extLst/>
          </p:nvPr>
        </p:nvGraphicFramePr>
        <p:xfrm>
          <a:off x="539750" y="1131888"/>
          <a:ext cx="5487988" cy="2049462"/>
        </p:xfrm>
        <a:graphic>
          <a:graphicData uri="http://schemas.openxmlformats.org/presentationml/2006/ole">
            <mc:AlternateContent xmlns:mc="http://schemas.openxmlformats.org/markup-compatibility/2006">
              <mc:Choice xmlns:v="urn:schemas-microsoft-com:vml" Requires="v">
                <p:oleObj spid="_x0000_s6154" name="Arbeitsblatt" r:id="rId4" imgW="5257683" imgH="1781280" progId="Excel.Sheet.12">
                  <p:embed/>
                </p:oleObj>
              </mc:Choice>
              <mc:Fallback>
                <p:oleObj name="Arbeitsblatt" r:id="rId4" imgW="5257683" imgH="1781280" progId="Excel.Sheet.12">
                  <p:embed/>
                  <p:pic>
                    <p:nvPicPr>
                      <p:cNvPr id="5" name="Objekt 4"/>
                      <p:cNvPicPr/>
                      <p:nvPr/>
                    </p:nvPicPr>
                    <p:blipFill>
                      <a:blip r:embed="rId5"/>
                      <a:stretch>
                        <a:fillRect/>
                      </a:stretch>
                    </p:blipFill>
                    <p:spPr>
                      <a:xfrm>
                        <a:off x="539750" y="1131888"/>
                        <a:ext cx="5487988" cy="2049462"/>
                      </a:xfrm>
                      <a:prstGeom prst="rect">
                        <a:avLst/>
                      </a:prstGeom>
                    </p:spPr>
                  </p:pic>
                </p:oleObj>
              </mc:Fallback>
            </mc:AlternateContent>
          </a:graphicData>
        </a:graphic>
      </p:graphicFrame>
    </p:spTree>
    <p:extLst>
      <p:ext uri="{BB962C8B-B14F-4D97-AF65-F5344CB8AC3E}">
        <p14:creationId xmlns:p14="http://schemas.microsoft.com/office/powerpoint/2010/main" val="134902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0" y="1131853"/>
            <a:ext cx="8229600" cy="3618249"/>
          </a:xfrm>
        </p:spPr>
        <p:txBody>
          <a:bodyPr/>
          <a:lstStyle/>
          <a:p>
            <a:pPr>
              <a:tabLst>
                <a:tab pos="7713663" algn="r"/>
              </a:tabLst>
            </a:pPr>
            <a:r>
              <a:rPr lang="de-CH" dirty="0"/>
              <a:t>Gemeinden im Kanton St. Gallen = Region 2 und 3</a:t>
            </a:r>
          </a:p>
          <a:p>
            <a:pPr>
              <a:tabLst>
                <a:tab pos="7713663" algn="r"/>
              </a:tabLst>
            </a:pPr>
            <a:r>
              <a:rPr lang="de-CH" dirty="0"/>
              <a:t>Haushaltsgrösse = Anzahl Personen in der EL-Berechnung</a:t>
            </a:r>
          </a:p>
          <a:p>
            <a:pPr>
              <a:tabLst>
                <a:tab pos="7713663" algn="r"/>
              </a:tabLst>
            </a:pPr>
            <a:endParaRPr lang="de-CH" dirty="0"/>
          </a:p>
          <a:p>
            <a:pPr>
              <a:tabLst>
                <a:tab pos="7713663" algn="r"/>
              </a:tabLst>
            </a:pPr>
            <a:endParaRPr lang="de-CH" dirty="0"/>
          </a:p>
          <a:p>
            <a:pPr>
              <a:tabLst>
                <a:tab pos="7713663" algn="r"/>
              </a:tabLst>
            </a:pPr>
            <a:endParaRPr lang="de-CH" dirty="0"/>
          </a:p>
          <a:p>
            <a:pPr>
              <a:tabLst>
                <a:tab pos="7713663" algn="r"/>
              </a:tabLst>
            </a:pPr>
            <a:endParaRPr lang="de-CH" dirty="0"/>
          </a:p>
          <a:p>
            <a:pPr marL="0" indent="0">
              <a:buNone/>
              <a:tabLst>
                <a:tab pos="7713663" algn="r"/>
              </a:tabLst>
            </a:pPr>
            <a:endParaRPr lang="de-CH" dirty="0"/>
          </a:p>
          <a:p>
            <a:pPr>
              <a:tabLst>
                <a:tab pos="7713663" algn="r"/>
              </a:tabLst>
            </a:pPr>
            <a:endParaRPr lang="de-CH" dirty="0"/>
          </a:p>
          <a:p>
            <a:pPr marL="0" indent="0">
              <a:buNone/>
              <a:tabLst>
                <a:tab pos="7713663" algn="r"/>
              </a:tabLst>
            </a:pPr>
            <a:r>
              <a:rPr lang="de-CH" sz="1050" dirty="0"/>
              <a:t>Ansätze 2022 (Erhöhung auf 2023)</a:t>
            </a:r>
          </a:p>
          <a:p>
            <a:pPr>
              <a:tabLst>
                <a:tab pos="7713663" algn="r"/>
              </a:tabLst>
            </a:pPr>
            <a:r>
              <a:rPr lang="de-CH" dirty="0"/>
              <a:t>Anzahl Mitbewohner/innen hat kein Einfluss auf Mietzinsmaximum</a:t>
            </a:r>
          </a:p>
          <a:p>
            <a:pPr>
              <a:tabLst>
                <a:tab pos="7713663" algn="r"/>
              </a:tabLst>
            </a:pPr>
            <a:endParaRPr lang="de-CH" dirty="0"/>
          </a:p>
          <a:p>
            <a:pPr>
              <a:tabLst>
                <a:tab pos="7713663" algn="r"/>
              </a:tabLst>
            </a:pPr>
            <a:endParaRPr lang="de-CH" dirty="0"/>
          </a:p>
          <a:p>
            <a:pPr marL="0" indent="0">
              <a:buNone/>
              <a:tabLst>
                <a:tab pos="7713663" algn="r"/>
              </a:tabLst>
            </a:pPr>
            <a:endParaRPr lang="de-CH" dirty="0"/>
          </a:p>
          <a:p>
            <a:pPr marL="0" indent="0">
              <a:buNone/>
            </a:pPr>
            <a:endParaRPr lang="de-CH" sz="1600" dirty="0"/>
          </a:p>
          <a:p>
            <a:pPr marL="0" indent="0">
              <a:buNone/>
            </a:pPr>
            <a:endParaRPr lang="de-CH" sz="1600" dirty="0"/>
          </a:p>
          <a:p>
            <a:pPr marL="0" indent="0">
              <a:buNone/>
            </a:pPr>
            <a:endParaRPr lang="de-CH" sz="1600" dirty="0"/>
          </a:p>
          <a:p>
            <a:pPr marL="0" indent="0">
              <a:buNone/>
              <a:tabLst>
                <a:tab pos="360363" algn="l"/>
              </a:tabLst>
            </a:pPr>
            <a:r>
              <a:rPr lang="de-CH" sz="1600" dirty="0"/>
              <a:t>	</a:t>
            </a:r>
          </a:p>
          <a:p>
            <a:pPr marL="0" indent="0">
              <a:buNone/>
              <a:tabLst>
                <a:tab pos="360363" algn="l"/>
              </a:tabLst>
            </a:pPr>
            <a:endParaRPr lang="de-CH" sz="1600" dirty="0"/>
          </a:p>
          <a:p>
            <a:pPr marL="0" indent="0">
              <a:buNone/>
              <a:tabLst>
                <a:tab pos="360363" algn="l"/>
              </a:tabLst>
            </a:pPr>
            <a:r>
              <a:rPr lang="de-CH" sz="1600" dirty="0"/>
              <a:t>	</a:t>
            </a:r>
            <a:br>
              <a:rPr lang="de-CH" sz="1600" dirty="0"/>
            </a:br>
            <a:endParaRPr lang="de-CH" sz="1600" dirty="0"/>
          </a:p>
          <a:p>
            <a:pPr lvl="1"/>
            <a:endParaRPr lang="de-CH" sz="1600" dirty="0"/>
          </a:p>
          <a:p>
            <a:pPr lvl="1"/>
            <a:endParaRPr lang="de-CH" sz="1600" dirty="0"/>
          </a:p>
          <a:p>
            <a:pPr lvl="1"/>
            <a:endParaRPr lang="de-CH" sz="1600" dirty="0"/>
          </a:p>
          <a:p>
            <a:pPr lvl="1"/>
            <a:endParaRPr lang="de-CH" sz="1600" dirty="0"/>
          </a:p>
        </p:txBody>
      </p:sp>
      <p:sp>
        <p:nvSpPr>
          <p:cNvPr id="3" name="Titel 2"/>
          <p:cNvSpPr>
            <a:spLocks noGrp="1"/>
          </p:cNvSpPr>
          <p:nvPr>
            <p:ph type="title"/>
          </p:nvPr>
        </p:nvSpPr>
        <p:spPr/>
        <p:txBody>
          <a:bodyPr/>
          <a:lstStyle/>
          <a:p>
            <a:r>
              <a:rPr lang="de-CH" dirty="0"/>
              <a:t>Mietzinsmaximum</a:t>
            </a:r>
            <a:endParaRPr lang="de-CH" sz="3600" dirty="0"/>
          </a:p>
        </p:txBody>
      </p:sp>
      <p:graphicFrame>
        <p:nvGraphicFramePr>
          <p:cNvPr id="5" name="Tabelle 4"/>
          <p:cNvGraphicFramePr>
            <a:graphicFrameLocks noGrp="1"/>
          </p:cNvGraphicFramePr>
          <p:nvPr>
            <p:extLst/>
          </p:nvPr>
        </p:nvGraphicFramePr>
        <p:xfrm>
          <a:off x="546100" y="2004220"/>
          <a:ext cx="7607873" cy="1927860"/>
        </p:xfrm>
        <a:graphic>
          <a:graphicData uri="http://schemas.openxmlformats.org/drawingml/2006/table">
            <a:tbl>
              <a:tblPr firstRow="1" firstCol="1" bandRow="1">
                <a:tableStyleId>{93296810-A885-4BE3-A3E7-6D5BEEA58F35}</a:tableStyleId>
              </a:tblPr>
              <a:tblGrid>
                <a:gridCol w="2120856">
                  <a:extLst>
                    <a:ext uri="{9D8B030D-6E8A-4147-A177-3AD203B41FA5}">
                      <a16:colId xmlns:a16="http://schemas.microsoft.com/office/drawing/2014/main" val="2463466502"/>
                    </a:ext>
                  </a:extLst>
                </a:gridCol>
                <a:gridCol w="1872282">
                  <a:extLst>
                    <a:ext uri="{9D8B030D-6E8A-4147-A177-3AD203B41FA5}">
                      <a16:colId xmlns:a16="http://schemas.microsoft.com/office/drawing/2014/main" val="3904526045"/>
                    </a:ext>
                  </a:extLst>
                </a:gridCol>
                <a:gridCol w="1872094">
                  <a:extLst>
                    <a:ext uri="{9D8B030D-6E8A-4147-A177-3AD203B41FA5}">
                      <a16:colId xmlns:a16="http://schemas.microsoft.com/office/drawing/2014/main" val="565906842"/>
                    </a:ext>
                  </a:extLst>
                </a:gridCol>
                <a:gridCol w="1742641">
                  <a:extLst>
                    <a:ext uri="{9D8B030D-6E8A-4147-A177-3AD203B41FA5}">
                      <a16:colId xmlns:a16="http://schemas.microsoft.com/office/drawing/2014/main" val="3195821248"/>
                    </a:ext>
                  </a:extLst>
                </a:gridCol>
              </a:tblGrid>
              <a:tr h="392743">
                <a:tc>
                  <a:txBody>
                    <a:bodyPr/>
                    <a:lstStyle/>
                    <a:p>
                      <a:pPr marL="182563" indent="0">
                        <a:spcAft>
                          <a:spcPts val="0"/>
                        </a:spcAft>
                      </a:pPr>
                      <a:r>
                        <a:rPr lang="de-CH" sz="1400" b="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Haushaltsgrösse</a:t>
                      </a:r>
                    </a:p>
                  </a:txBody>
                  <a:tcPr marL="68580" marR="68580" marT="36195" marB="36195">
                    <a:solidFill>
                      <a:srgbClr val="00B0F0"/>
                    </a:solidFill>
                  </a:tcPr>
                </a:tc>
                <a:tc>
                  <a:txBody>
                    <a:bodyPr/>
                    <a:lstStyle/>
                    <a:p>
                      <a:pPr marL="0" indent="0" algn="ctr">
                        <a:spcAft>
                          <a:spcPts val="0"/>
                        </a:spcAft>
                      </a:pPr>
                      <a:r>
                        <a:rPr lang="de-CH" sz="1400" dirty="0">
                          <a:solidFill>
                            <a:schemeClr val="tx1">
                              <a:lumMod val="25000"/>
                              <a:lumOff val="75000"/>
                            </a:schemeClr>
                          </a:solidFill>
                          <a:effectLst/>
                          <a:latin typeface="Segoe UI Semibold" panose="020B0702040204020203" pitchFamily="34" charset="0"/>
                          <a:ea typeface="SimSun" panose="02010600030101010101" pitchFamily="2" charset="-122"/>
                          <a:cs typeface="Times New Roman" panose="02020603050405020304" pitchFamily="18" charset="0"/>
                        </a:rPr>
                        <a:t>MZ-Region 1</a:t>
                      </a:r>
                      <a:endParaRPr lang="de-CH" sz="1400" dirty="0">
                        <a:solidFill>
                          <a:schemeClr val="tx1">
                            <a:lumMod val="25000"/>
                            <a:lumOff val="75000"/>
                          </a:schemeClr>
                        </a:solidFill>
                        <a:effectLst/>
                        <a:latin typeface="Segoe UI" panose="020B0502040204020203" pitchFamily="34" charset="0"/>
                        <a:ea typeface="SimSun" panose="02010600030101010101" pitchFamily="2" charset="-122"/>
                        <a:cs typeface="Times New Roman" panose="02020603050405020304" pitchFamily="18" charset="0"/>
                      </a:endParaRPr>
                    </a:p>
                    <a:p>
                      <a:pPr marL="0" indent="0" algn="ctr">
                        <a:spcAft>
                          <a:spcPts val="0"/>
                        </a:spcAft>
                      </a:pPr>
                      <a:r>
                        <a:rPr lang="de-CH" sz="1400" dirty="0">
                          <a:solidFill>
                            <a:schemeClr val="tx1">
                              <a:lumMod val="25000"/>
                              <a:lumOff val="75000"/>
                            </a:schemeClr>
                          </a:solidFill>
                          <a:effectLst/>
                          <a:latin typeface="Segoe UI Semibold" panose="020B0702040204020203" pitchFamily="34" charset="0"/>
                          <a:ea typeface="SimSun" panose="02010600030101010101" pitchFamily="2" charset="-122"/>
                          <a:cs typeface="Times New Roman" panose="02020603050405020304" pitchFamily="18" charset="0"/>
                        </a:rPr>
                        <a:t>(Grosszentrum)</a:t>
                      </a:r>
                      <a:endParaRPr lang="de-CH" sz="1400" dirty="0">
                        <a:solidFill>
                          <a:schemeClr val="tx1">
                            <a:lumMod val="25000"/>
                            <a:lumOff val="75000"/>
                          </a:schemeClr>
                        </a:solidFill>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36195" marB="36195">
                    <a:solidFill>
                      <a:schemeClr val="bg1">
                        <a:lumMod val="95000"/>
                      </a:schemeClr>
                    </a:solidFill>
                  </a:tcPr>
                </a:tc>
                <a:tc>
                  <a:txBody>
                    <a:bodyPr/>
                    <a:lstStyle/>
                    <a:p>
                      <a:pPr marL="92075" indent="0" algn="ctr">
                        <a:spcAft>
                          <a:spcPts val="0"/>
                        </a:spcAft>
                      </a:pPr>
                      <a:r>
                        <a:rPr lang="de-CH" sz="1400" dirty="0">
                          <a:solidFill>
                            <a:schemeClr val="tx1"/>
                          </a:solidFill>
                          <a:effectLst/>
                          <a:latin typeface="Segoe UI Semibold" panose="020B0702040204020203" pitchFamily="34" charset="0"/>
                          <a:ea typeface="SimSun" panose="02010600030101010101" pitchFamily="2" charset="-122"/>
                          <a:cs typeface="Times New Roman" panose="02020603050405020304" pitchFamily="18" charset="0"/>
                        </a:rPr>
                        <a:t>MZ-Region 2</a:t>
                      </a:r>
                      <a:endParaRPr lang="de-CH" sz="1400" dirty="0">
                        <a:solidFill>
                          <a:schemeClr val="tx1"/>
                        </a:solidFill>
                        <a:effectLst/>
                        <a:latin typeface="Segoe UI" panose="020B0502040204020203" pitchFamily="34" charset="0"/>
                        <a:ea typeface="SimSun" panose="02010600030101010101" pitchFamily="2" charset="-122"/>
                        <a:cs typeface="Times New Roman" panose="02020603050405020304" pitchFamily="18" charset="0"/>
                      </a:endParaRPr>
                    </a:p>
                    <a:p>
                      <a:pPr marL="92075" indent="0" algn="ctr">
                        <a:spcAft>
                          <a:spcPts val="0"/>
                        </a:spcAft>
                      </a:pPr>
                      <a:r>
                        <a:rPr lang="de-CH" sz="1400" dirty="0">
                          <a:solidFill>
                            <a:schemeClr val="tx1"/>
                          </a:solidFill>
                          <a:effectLst/>
                          <a:latin typeface="Segoe UI Semibold" panose="020B0702040204020203" pitchFamily="34" charset="0"/>
                          <a:ea typeface="SimSun" panose="02010600030101010101" pitchFamily="2" charset="-122"/>
                          <a:cs typeface="Times New Roman" panose="02020603050405020304" pitchFamily="18" charset="0"/>
                        </a:rPr>
                        <a:t>(Stadt)</a:t>
                      </a:r>
                      <a:endParaRPr lang="de-CH" sz="1400" dirty="0">
                        <a:solidFill>
                          <a:schemeClr val="tx1"/>
                        </a:solidFill>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36195" marB="36195">
                    <a:solidFill>
                      <a:srgbClr val="FFC000"/>
                    </a:solidFill>
                  </a:tcPr>
                </a:tc>
                <a:tc>
                  <a:txBody>
                    <a:bodyPr/>
                    <a:lstStyle/>
                    <a:p>
                      <a:pPr marL="92075" indent="0" algn="ctr">
                        <a:spcAft>
                          <a:spcPts val="0"/>
                        </a:spcAft>
                      </a:pPr>
                      <a:r>
                        <a:rPr lang="de-CH" sz="1400" dirty="0">
                          <a:solidFill>
                            <a:schemeClr val="tx1"/>
                          </a:solidFill>
                          <a:effectLst/>
                          <a:latin typeface="Segoe UI Semibold" panose="020B0702040204020203" pitchFamily="34" charset="0"/>
                          <a:ea typeface="SimSun" panose="02010600030101010101" pitchFamily="2" charset="-122"/>
                          <a:cs typeface="Times New Roman" panose="02020603050405020304" pitchFamily="18" charset="0"/>
                        </a:rPr>
                        <a:t>MZ-Region 3</a:t>
                      </a:r>
                      <a:endParaRPr lang="de-CH" sz="1400" dirty="0">
                        <a:solidFill>
                          <a:schemeClr val="tx1"/>
                        </a:solidFill>
                        <a:effectLst/>
                        <a:latin typeface="Segoe UI" panose="020B0502040204020203" pitchFamily="34" charset="0"/>
                        <a:ea typeface="SimSun" panose="02010600030101010101" pitchFamily="2" charset="-122"/>
                        <a:cs typeface="Times New Roman" panose="02020603050405020304" pitchFamily="18" charset="0"/>
                      </a:endParaRPr>
                    </a:p>
                    <a:p>
                      <a:pPr marL="92075" indent="0" algn="ctr">
                        <a:spcAft>
                          <a:spcPts val="0"/>
                        </a:spcAft>
                      </a:pPr>
                      <a:r>
                        <a:rPr lang="de-CH" sz="1400" dirty="0">
                          <a:solidFill>
                            <a:schemeClr val="tx1"/>
                          </a:solidFill>
                          <a:effectLst/>
                          <a:latin typeface="Segoe UI Semibold" panose="020B0702040204020203" pitchFamily="34" charset="0"/>
                          <a:ea typeface="SimSun" panose="02010600030101010101" pitchFamily="2" charset="-122"/>
                          <a:cs typeface="Times New Roman" panose="02020603050405020304" pitchFamily="18" charset="0"/>
                        </a:rPr>
                        <a:t>(Land)</a:t>
                      </a:r>
                      <a:endParaRPr lang="de-CH" sz="1400" dirty="0">
                        <a:solidFill>
                          <a:schemeClr val="tx1"/>
                        </a:solidFill>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36195" marB="36195">
                    <a:solidFill>
                      <a:srgbClr val="FFC000"/>
                    </a:solidFill>
                  </a:tcPr>
                </a:tc>
                <a:extLst>
                  <a:ext uri="{0D108BD9-81ED-4DB2-BD59-A6C34878D82A}">
                    <a16:rowId xmlns:a16="http://schemas.microsoft.com/office/drawing/2014/main" val="1330114781"/>
                  </a:ext>
                </a:extLst>
              </a:tr>
              <a:tr h="273450">
                <a:tc>
                  <a:txBody>
                    <a:bodyPr/>
                    <a:lstStyle/>
                    <a:p>
                      <a:pPr marL="182563" indent="0">
                        <a:spcAft>
                          <a:spcPts val="0"/>
                        </a:spcAft>
                      </a:pPr>
                      <a:r>
                        <a:rPr lang="de-CH" sz="1400" b="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Alleinlebend</a:t>
                      </a:r>
                    </a:p>
                  </a:txBody>
                  <a:tcPr marL="68580" marR="68580" marT="36195" marB="36195">
                    <a:solidFill>
                      <a:srgbClr val="00B0F0"/>
                    </a:solidFill>
                  </a:tcPr>
                </a:tc>
                <a:tc>
                  <a:txBody>
                    <a:bodyPr/>
                    <a:lstStyle/>
                    <a:p>
                      <a:pPr marL="540385" algn="r">
                        <a:spcAft>
                          <a:spcPts val="0"/>
                        </a:spcAft>
                      </a:pPr>
                      <a:r>
                        <a:rPr lang="de-CH" sz="1400" dirty="0">
                          <a:solidFill>
                            <a:schemeClr val="bg1">
                              <a:lumMod val="75000"/>
                            </a:schemeClr>
                          </a:solidFill>
                          <a:effectLst/>
                          <a:latin typeface="Segoe UI" panose="020B0502040204020203" pitchFamily="34" charset="0"/>
                          <a:ea typeface="SimSun" panose="02010600030101010101" pitchFamily="2" charset="-122"/>
                          <a:cs typeface="Times New Roman" panose="02020603050405020304" pitchFamily="18" charset="0"/>
                        </a:rPr>
                        <a:t>16’440</a:t>
                      </a:r>
                    </a:p>
                  </a:txBody>
                  <a:tcPr marL="68580" marR="68580" marT="36195" marB="36195">
                    <a:solidFill>
                      <a:schemeClr val="bg1">
                        <a:lumMod val="95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15’900</a:t>
                      </a:r>
                    </a:p>
                  </a:txBody>
                  <a:tcPr marL="68580" marR="68580" marT="36195" marB="36195">
                    <a:solidFill>
                      <a:schemeClr val="bg1">
                        <a:lumMod val="75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14’520</a:t>
                      </a:r>
                    </a:p>
                  </a:txBody>
                  <a:tcPr marL="68580" marR="68580" marT="36195" marB="36195">
                    <a:solidFill>
                      <a:schemeClr val="bg1">
                        <a:lumMod val="75000"/>
                      </a:schemeClr>
                    </a:solidFill>
                  </a:tcPr>
                </a:tc>
                <a:extLst>
                  <a:ext uri="{0D108BD9-81ED-4DB2-BD59-A6C34878D82A}">
                    <a16:rowId xmlns:a16="http://schemas.microsoft.com/office/drawing/2014/main" val="2760072527"/>
                  </a:ext>
                </a:extLst>
              </a:tr>
              <a:tr h="273450">
                <a:tc>
                  <a:txBody>
                    <a:bodyPr/>
                    <a:lstStyle/>
                    <a:p>
                      <a:pPr marL="182563" indent="-1588">
                        <a:spcAft>
                          <a:spcPts val="0"/>
                        </a:spcAft>
                      </a:pPr>
                      <a:r>
                        <a:rPr lang="de-CH" sz="1400" b="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2 Personen</a:t>
                      </a:r>
                    </a:p>
                  </a:txBody>
                  <a:tcPr marL="68580" marR="68580" marT="36195" marB="36195">
                    <a:solidFill>
                      <a:srgbClr val="00B0F0"/>
                    </a:solidFill>
                  </a:tcPr>
                </a:tc>
                <a:tc>
                  <a:txBody>
                    <a:bodyPr/>
                    <a:lstStyle/>
                    <a:p>
                      <a:pPr marL="540385" algn="r">
                        <a:spcAft>
                          <a:spcPts val="0"/>
                        </a:spcAft>
                      </a:pPr>
                      <a:r>
                        <a:rPr lang="de-CH" sz="1400" dirty="0">
                          <a:solidFill>
                            <a:schemeClr val="bg1">
                              <a:lumMod val="75000"/>
                            </a:schemeClr>
                          </a:solidFill>
                          <a:effectLst/>
                          <a:latin typeface="Segoe UI" panose="020B0502040204020203" pitchFamily="34" charset="0"/>
                          <a:ea typeface="SimSun" panose="02010600030101010101" pitchFamily="2" charset="-122"/>
                          <a:cs typeface="Times New Roman" panose="02020603050405020304" pitchFamily="18" charset="0"/>
                        </a:rPr>
                        <a:t>19’440</a:t>
                      </a:r>
                    </a:p>
                  </a:txBody>
                  <a:tcPr marL="68580" marR="68580" marT="36195" marB="36195">
                    <a:solidFill>
                      <a:schemeClr val="bg1">
                        <a:lumMod val="95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18’900</a:t>
                      </a:r>
                    </a:p>
                  </a:txBody>
                  <a:tcPr marL="68580" marR="68580" marT="36195" marB="36195">
                    <a:solidFill>
                      <a:schemeClr val="accent1">
                        <a:lumMod val="40000"/>
                        <a:lumOff val="60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17’520</a:t>
                      </a:r>
                    </a:p>
                  </a:txBody>
                  <a:tcPr marL="68580" marR="68580" marT="36195" marB="36195">
                    <a:solidFill>
                      <a:schemeClr val="accent1">
                        <a:lumMod val="40000"/>
                        <a:lumOff val="60000"/>
                      </a:schemeClr>
                    </a:solidFill>
                  </a:tcPr>
                </a:tc>
                <a:extLst>
                  <a:ext uri="{0D108BD9-81ED-4DB2-BD59-A6C34878D82A}">
                    <a16:rowId xmlns:a16="http://schemas.microsoft.com/office/drawing/2014/main" val="2831299876"/>
                  </a:ext>
                </a:extLst>
              </a:tr>
              <a:tr h="273450">
                <a:tc>
                  <a:txBody>
                    <a:bodyPr/>
                    <a:lstStyle/>
                    <a:p>
                      <a:pPr marL="182563" indent="0">
                        <a:spcAft>
                          <a:spcPts val="0"/>
                        </a:spcAft>
                      </a:pPr>
                      <a:r>
                        <a:rPr lang="de-CH" sz="1400" b="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3 Personen</a:t>
                      </a:r>
                    </a:p>
                  </a:txBody>
                  <a:tcPr marL="68580" marR="68580" marT="36195" marB="36195">
                    <a:solidFill>
                      <a:srgbClr val="00B0F0"/>
                    </a:solidFill>
                  </a:tcPr>
                </a:tc>
                <a:tc>
                  <a:txBody>
                    <a:bodyPr/>
                    <a:lstStyle/>
                    <a:p>
                      <a:pPr marL="540385" algn="r">
                        <a:spcAft>
                          <a:spcPts val="0"/>
                        </a:spcAft>
                      </a:pPr>
                      <a:r>
                        <a:rPr lang="de-CH" sz="1400" dirty="0">
                          <a:solidFill>
                            <a:schemeClr val="bg1">
                              <a:lumMod val="75000"/>
                            </a:schemeClr>
                          </a:solidFill>
                          <a:effectLst/>
                          <a:latin typeface="Segoe UI" panose="020B0502040204020203" pitchFamily="34" charset="0"/>
                          <a:ea typeface="SimSun" panose="02010600030101010101" pitchFamily="2" charset="-122"/>
                          <a:cs typeface="Times New Roman" panose="02020603050405020304" pitchFamily="18" charset="0"/>
                        </a:rPr>
                        <a:t>21’600</a:t>
                      </a:r>
                    </a:p>
                  </a:txBody>
                  <a:tcPr marL="68580" marR="68580" marT="36195" marB="36195">
                    <a:solidFill>
                      <a:schemeClr val="bg1">
                        <a:lumMod val="95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20’700</a:t>
                      </a:r>
                    </a:p>
                  </a:txBody>
                  <a:tcPr marL="68580" marR="68580" marT="36195" marB="36195">
                    <a:solidFill>
                      <a:srgbClr val="CFCFCF"/>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19’320</a:t>
                      </a:r>
                    </a:p>
                  </a:txBody>
                  <a:tcPr marL="68580" marR="68580" marT="36195" marB="36195">
                    <a:solidFill>
                      <a:srgbClr val="CFCFCF"/>
                    </a:solidFill>
                  </a:tcPr>
                </a:tc>
                <a:extLst>
                  <a:ext uri="{0D108BD9-81ED-4DB2-BD59-A6C34878D82A}">
                    <a16:rowId xmlns:a16="http://schemas.microsoft.com/office/drawing/2014/main" val="2927994332"/>
                  </a:ext>
                </a:extLst>
              </a:tr>
              <a:tr h="273450">
                <a:tc>
                  <a:txBody>
                    <a:bodyPr/>
                    <a:lstStyle/>
                    <a:p>
                      <a:pPr marL="182563" indent="0">
                        <a:spcAft>
                          <a:spcPts val="0"/>
                        </a:spcAft>
                      </a:pPr>
                      <a:r>
                        <a:rPr lang="de-CH" sz="1400" b="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4 und mehr Personen</a:t>
                      </a:r>
                    </a:p>
                  </a:txBody>
                  <a:tcPr marL="68580" marR="68580" marT="36195" marB="36195">
                    <a:solidFill>
                      <a:srgbClr val="00B0F0"/>
                    </a:solidFill>
                  </a:tcPr>
                </a:tc>
                <a:tc>
                  <a:txBody>
                    <a:bodyPr/>
                    <a:lstStyle/>
                    <a:p>
                      <a:pPr marL="540385" algn="r">
                        <a:spcAft>
                          <a:spcPts val="0"/>
                        </a:spcAft>
                      </a:pPr>
                      <a:r>
                        <a:rPr lang="de-CH" sz="1400" dirty="0">
                          <a:solidFill>
                            <a:schemeClr val="bg1">
                              <a:lumMod val="75000"/>
                            </a:schemeClr>
                          </a:solidFill>
                          <a:effectLst/>
                          <a:latin typeface="Segoe UI" panose="020B0502040204020203" pitchFamily="34" charset="0"/>
                          <a:ea typeface="SimSun" panose="02010600030101010101" pitchFamily="2" charset="-122"/>
                          <a:cs typeface="Times New Roman" panose="02020603050405020304" pitchFamily="18" charset="0"/>
                        </a:rPr>
                        <a:t>23’520</a:t>
                      </a:r>
                    </a:p>
                  </a:txBody>
                  <a:tcPr marL="68580" marR="68580" marT="36195" marB="36195">
                    <a:solidFill>
                      <a:schemeClr val="bg1">
                        <a:lumMod val="95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22’500</a:t>
                      </a:r>
                    </a:p>
                  </a:txBody>
                  <a:tcPr marL="68580" marR="68580" marT="36195" marB="36195">
                    <a:solidFill>
                      <a:schemeClr val="tx1">
                        <a:lumMod val="10000"/>
                        <a:lumOff val="90000"/>
                      </a:schemeClr>
                    </a:solidFill>
                  </a:tcPr>
                </a:tc>
                <a:tc>
                  <a:txBody>
                    <a:bodyPr/>
                    <a:lstStyle/>
                    <a:p>
                      <a:pPr marL="540385" algn="r">
                        <a:spcAft>
                          <a:spcPts val="0"/>
                        </a:spcAft>
                      </a:pPr>
                      <a:r>
                        <a:rPr lang="de-CH" sz="1400" dirty="0">
                          <a:effectLst/>
                          <a:latin typeface="Segoe UI" panose="020B0502040204020203" pitchFamily="34" charset="0"/>
                          <a:ea typeface="SimSun" panose="02010600030101010101" pitchFamily="2" charset="-122"/>
                          <a:cs typeface="Times New Roman" panose="02020603050405020304" pitchFamily="18" charset="0"/>
                        </a:rPr>
                        <a:t>20’880</a:t>
                      </a:r>
                    </a:p>
                  </a:txBody>
                  <a:tcPr marL="68580" marR="68580" marT="36195" marB="36195">
                    <a:solidFill>
                      <a:schemeClr val="tx1">
                        <a:lumMod val="10000"/>
                        <a:lumOff val="90000"/>
                      </a:schemeClr>
                    </a:solidFill>
                  </a:tcPr>
                </a:tc>
                <a:extLst>
                  <a:ext uri="{0D108BD9-81ED-4DB2-BD59-A6C34878D82A}">
                    <a16:rowId xmlns:a16="http://schemas.microsoft.com/office/drawing/2014/main" val="1670293328"/>
                  </a:ext>
                </a:extLst>
              </a:tr>
              <a:tr h="273450">
                <a:tc>
                  <a:txBody>
                    <a:bodyPr/>
                    <a:lstStyle/>
                    <a:p>
                      <a:pPr marL="182563" indent="0" algn="l" defTabSz="914400" rtl="0" eaLnBrk="1" latinLnBrk="0" hangingPunct="1">
                        <a:spcAft>
                          <a:spcPts val="0"/>
                        </a:spcAft>
                      </a:pPr>
                      <a:r>
                        <a:rPr lang="de-CH" sz="1400" b="0" kern="1200" dirty="0">
                          <a:solidFill>
                            <a:schemeClr val="tx1"/>
                          </a:solidFill>
                          <a:effectLst/>
                          <a:latin typeface="Segoe UI Semibold" panose="020B0702040204020203" pitchFamily="34" charset="0"/>
                          <a:ea typeface="SimSun" panose="02010600030101010101" pitchFamily="2" charset="-122"/>
                          <a:cs typeface="Segoe UI Semibold" panose="020B0702040204020203" pitchFamily="34" charset="0"/>
                        </a:rPr>
                        <a:t>Einzelperson in WG</a:t>
                      </a:r>
                    </a:p>
                  </a:txBody>
                  <a:tcPr marL="68580" marR="68580" marT="36195" marB="36195">
                    <a:solidFill>
                      <a:srgbClr val="00B0F0"/>
                    </a:solidFill>
                  </a:tcPr>
                </a:tc>
                <a:tc>
                  <a:txBody>
                    <a:bodyPr/>
                    <a:lstStyle/>
                    <a:p>
                      <a:pPr marL="540385" algn="r" defTabSz="914400" rtl="0" eaLnBrk="1" latinLnBrk="0" hangingPunct="1">
                        <a:spcAft>
                          <a:spcPts val="0"/>
                        </a:spcAft>
                      </a:pPr>
                      <a:r>
                        <a:rPr lang="de-CH" sz="1400" kern="1200" dirty="0">
                          <a:solidFill>
                            <a:schemeClr val="bg1">
                              <a:lumMod val="75000"/>
                            </a:schemeClr>
                          </a:solidFill>
                          <a:effectLst/>
                          <a:latin typeface="Segoe UI" panose="020B0502040204020203" pitchFamily="34" charset="0"/>
                          <a:ea typeface="SimSun" panose="02010600030101010101" pitchFamily="2" charset="-122"/>
                          <a:cs typeface="Times New Roman" panose="02020603050405020304" pitchFamily="18" charset="0"/>
                        </a:rPr>
                        <a:t>9’720</a:t>
                      </a:r>
                    </a:p>
                  </a:txBody>
                  <a:tcPr marL="68580" marR="68580" marT="36195" marB="36195">
                    <a:solidFill>
                      <a:schemeClr val="bg1">
                        <a:lumMod val="95000"/>
                      </a:schemeClr>
                    </a:solidFill>
                  </a:tcPr>
                </a:tc>
                <a:tc>
                  <a:txBody>
                    <a:bodyPr/>
                    <a:lstStyle/>
                    <a:p>
                      <a:pPr marL="540385" algn="r" defTabSz="914400" rtl="0" eaLnBrk="1" latinLnBrk="0" hangingPunct="1">
                        <a:spcAft>
                          <a:spcPts val="0"/>
                        </a:spcAft>
                      </a:pPr>
                      <a:r>
                        <a:rPr lang="de-CH" sz="1400" kern="1200" dirty="0">
                          <a:solidFill>
                            <a:schemeClr val="dk1"/>
                          </a:solidFill>
                          <a:effectLst/>
                          <a:latin typeface="Segoe UI" panose="020B0502040204020203" pitchFamily="34" charset="0"/>
                          <a:ea typeface="SimSun" panose="02010600030101010101" pitchFamily="2" charset="-122"/>
                          <a:cs typeface="Times New Roman" panose="02020603050405020304" pitchFamily="18" charset="0"/>
                        </a:rPr>
                        <a:t>9’450</a:t>
                      </a:r>
                    </a:p>
                  </a:txBody>
                  <a:tcPr marL="68580" marR="68580" marT="36195" marB="36195">
                    <a:solidFill>
                      <a:schemeClr val="tx1">
                        <a:lumMod val="25000"/>
                        <a:lumOff val="75000"/>
                      </a:schemeClr>
                    </a:solidFill>
                  </a:tcPr>
                </a:tc>
                <a:tc>
                  <a:txBody>
                    <a:bodyPr/>
                    <a:lstStyle/>
                    <a:p>
                      <a:pPr marL="540385" algn="r" defTabSz="914400" rtl="0" eaLnBrk="1" latinLnBrk="0" hangingPunct="1">
                        <a:spcAft>
                          <a:spcPts val="0"/>
                        </a:spcAft>
                      </a:pPr>
                      <a:r>
                        <a:rPr lang="de-CH" sz="1400" kern="1200" dirty="0">
                          <a:solidFill>
                            <a:schemeClr val="dk1"/>
                          </a:solidFill>
                          <a:effectLst/>
                          <a:latin typeface="Segoe UI" panose="020B0502040204020203" pitchFamily="34" charset="0"/>
                          <a:ea typeface="SimSun" panose="02010600030101010101" pitchFamily="2" charset="-122"/>
                          <a:cs typeface="Times New Roman" panose="02020603050405020304" pitchFamily="18" charset="0"/>
                        </a:rPr>
                        <a:t>8’760</a:t>
                      </a:r>
                    </a:p>
                  </a:txBody>
                  <a:tcPr marL="68580" marR="68580" marT="36195" marB="36195">
                    <a:solidFill>
                      <a:schemeClr val="tx1">
                        <a:lumMod val="25000"/>
                        <a:lumOff val="75000"/>
                      </a:schemeClr>
                    </a:solidFill>
                  </a:tcPr>
                </a:tc>
                <a:extLst>
                  <a:ext uri="{0D108BD9-81ED-4DB2-BD59-A6C34878D82A}">
                    <a16:rowId xmlns:a16="http://schemas.microsoft.com/office/drawing/2014/main" val="3388014447"/>
                  </a:ext>
                </a:extLst>
              </a:tr>
            </a:tbl>
          </a:graphicData>
        </a:graphic>
      </p:graphicFrame>
    </p:spTree>
    <p:extLst>
      <p:ext uri="{BB962C8B-B14F-4D97-AF65-F5344CB8AC3E}">
        <p14:creationId xmlns:p14="http://schemas.microsoft.com/office/powerpoint/2010/main" val="179114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Arten von Grundeigentum</a:t>
            </a:r>
            <a:endParaRPr lang="de-CH" dirty="0"/>
          </a:p>
        </p:txBody>
      </p:sp>
      <p:grpSp>
        <p:nvGrpSpPr>
          <p:cNvPr id="14" name="Gruppieren 13"/>
          <p:cNvGrpSpPr/>
          <p:nvPr/>
        </p:nvGrpSpPr>
        <p:grpSpPr>
          <a:xfrm>
            <a:off x="2605217" y="1449715"/>
            <a:ext cx="3644204" cy="2717800"/>
            <a:chOff x="2605217" y="1449715"/>
            <a:chExt cx="3644204" cy="2717800"/>
          </a:xfrm>
        </p:grpSpPr>
        <p:sp>
          <p:nvSpPr>
            <p:cNvPr id="6" name="Ellipse 5"/>
            <p:cNvSpPr/>
            <p:nvPr/>
          </p:nvSpPr>
          <p:spPr bwMode="auto">
            <a:xfrm>
              <a:off x="2605217" y="1449715"/>
              <a:ext cx="3644204" cy="2717800"/>
            </a:xfrm>
            <a:prstGeom prst="ellipse">
              <a:avLst/>
            </a:prstGeom>
            <a:solidFill>
              <a:srgbClr val="AACF7E"/>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indent="1588"/>
              <a:endParaRPr lang="de-CH" dirty="0"/>
            </a:p>
          </p:txBody>
        </p:sp>
        <p:pic>
          <p:nvPicPr>
            <p:cNvPr id="3074" name="Picture 2" descr="\\Sg02f001\Speziell\image_library\icons\icon-haus-w.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686" y="1812970"/>
              <a:ext cx="1858644" cy="1821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ieren 1"/>
          <p:cNvGrpSpPr/>
          <p:nvPr/>
        </p:nvGrpSpPr>
        <p:grpSpPr>
          <a:xfrm>
            <a:off x="1183722" y="2699892"/>
            <a:ext cx="1897886" cy="1140880"/>
            <a:chOff x="1332858" y="2300775"/>
            <a:chExt cx="1897886" cy="1140880"/>
          </a:xfrm>
        </p:grpSpPr>
        <p:sp>
          <p:nvSpPr>
            <p:cNvPr id="9" name="IPV"/>
            <p:cNvSpPr/>
            <p:nvPr/>
          </p:nvSpPr>
          <p:spPr>
            <a:xfrm>
              <a:off x="1333609" y="2913760"/>
              <a:ext cx="1897135" cy="52789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1"/>
                  </a:solidFill>
                  <a:cs typeface="Arial" pitchFamily="34" charset="0"/>
                </a:rPr>
                <a:t>landwirtschaftlich</a:t>
              </a:r>
            </a:p>
          </p:txBody>
        </p:sp>
        <p:sp>
          <p:nvSpPr>
            <p:cNvPr id="11" name="IPV"/>
            <p:cNvSpPr/>
            <p:nvPr/>
          </p:nvSpPr>
          <p:spPr>
            <a:xfrm>
              <a:off x="1332858" y="2300775"/>
              <a:ext cx="1897135" cy="53373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1"/>
                  </a:solidFill>
                  <a:cs typeface="Arial" pitchFamily="34" charset="0"/>
                </a:rPr>
                <a:t>nicht landwirtschaftlich</a:t>
              </a:r>
            </a:p>
          </p:txBody>
        </p:sp>
      </p:grpSp>
      <p:grpSp>
        <p:nvGrpSpPr>
          <p:cNvPr id="5" name="Gruppieren 4"/>
          <p:cNvGrpSpPr/>
          <p:nvPr/>
        </p:nvGrpSpPr>
        <p:grpSpPr>
          <a:xfrm>
            <a:off x="5761157" y="2702427"/>
            <a:ext cx="1897135" cy="1129924"/>
            <a:chOff x="5499466" y="2322687"/>
            <a:chExt cx="1897135" cy="1129924"/>
          </a:xfrm>
        </p:grpSpPr>
        <p:sp>
          <p:nvSpPr>
            <p:cNvPr id="12" name="IPV"/>
            <p:cNvSpPr/>
            <p:nvPr/>
          </p:nvSpPr>
          <p:spPr>
            <a:xfrm>
              <a:off x="5499466" y="2924716"/>
              <a:ext cx="1897135" cy="52789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1"/>
                  </a:solidFill>
                  <a:cs typeface="Arial" pitchFamily="34" charset="0"/>
                </a:rPr>
                <a:t>landwirtschaftlich</a:t>
              </a:r>
            </a:p>
          </p:txBody>
        </p:sp>
        <p:sp>
          <p:nvSpPr>
            <p:cNvPr id="13" name="IPV"/>
            <p:cNvSpPr/>
            <p:nvPr/>
          </p:nvSpPr>
          <p:spPr>
            <a:xfrm>
              <a:off x="5499466" y="2322687"/>
              <a:ext cx="1897135" cy="53373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1"/>
                  </a:solidFill>
                  <a:cs typeface="Arial" pitchFamily="34" charset="0"/>
                </a:rPr>
                <a:t>nicht landwirtschaftlich</a:t>
              </a:r>
            </a:p>
          </p:txBody>
        </p:sp>
      </p:grpSp>
      <p:sp>
        <p:nvSpPr>
          <p:cNvPr id="8" name="IPV"/>
          <p:cNvSpPr/>
          <p:nvPr/>
        </p:nvSpPr>
        <p:spPr>
          <a:xfrm>
            <a:off x="922030" y="1449715"/>
            <a:ext cx="2420520" cy="11373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altLang="de-DE" dirty="0"/>
              <a:t>Selbstbewohntes Grundeigentum</a:t>
            </a:r>
            <a:endParaRPr lang="de-DE" dirty="0">
              <a:solidFill>
                <a:schemeClr val="bg1"/>
              </a:solidFill>
              <a:cs typeface="Arial" pitchFamily="34" charset="0"/>
            </a:endParaRPr>
          </a:p>
        </p:txBody>
      </p:sp>
      <p:sp>
        <p:nvSpPr>
          <p:cNvPr id="7" name="IPV"/>
          <p:cNvSpPr/>
          <p:nvPr/>
        </p:nvSpPr>
        <p:spPr>
          <a:xfrm>
            <a:off x="5499466" y="1449715"/>
            <a:ext cx="2420519" cy="11398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altLang="de-DE" dirty="0"/>
              <a:t>Nicht selbstbewohntes Grundeigentum </a:t>
            </a:r>
            <a:endParaRPr lang="de-DE" dirty="0">
              <a:solidFill>
                <a:schemeClr val="bg1"/>
              </a:solidFill>
              <a:cs typeface="Arial" pitchFamily="34" charset="0"/>
            </a:endParaRPr>
          </a:p>
        </p:txBody>
      </p:sp>
    </p:spTree>
    <p:extLst>
      <p:ext uri="{BB962C8B-B14F-4D97-AF65-F5344CB8AC3E}">
        <p14:creationId xmlns:p14="http://schemas.microsoft.com/office/powerpoint/2010/main" val="296570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Grundeigentum im Vermögen</a:t>
            </a:r>
          </a:p>
        </p:txBody>
      </p:sp>
      <p:sp>
        <p:nvSpPr>
          <p:cNvPr id="19" name="Freihandform 18"/>
          <p:cNvSpPr/>
          <p:nvPr/>
        </p:nvSpPr>
        <p:spPr>
          <a:xfrm>
            <a:off x="3357255" y="4340521"/>
            <a:ext cx="2347643" cy="522065"/>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0061" rIns="36000" bIns="80061" numCol="1" spcCol="1270" anchor="b" anchorCtr="0">
            <a:noAutofit/>
          </a:bodyPr>
          <a:lstStyle/>
          <a:p>
            <a:pPr lvl="0" defTabSz="755650">
              <a:lnSpc>
                <a:spcPct val="90000"/>
              </a:lnSpc>
              <a:spcBef>
                <a:spcPct val="0"/>
              </a:spcBef>
              <a:spcAft>
                <a:spcPct val="35000"/>
              </a:spcAft>
            </a:pPr>
            <a:r>
              <a:rPr lang="de-DE" sz="1700" kern="1200" dirty="0"/>
              <a:t>1/15 IV/Hinterlassene </a:t>
            </a:r>
          </a:p>
        </p:txBody>
      </p:sp>
      <p:sp>
        <p:nvSpPr>
          <p:cNvPr id="20" name="Freihandform 19"/>
          <p:cNvSpPr/>
          <p:nvPr/>
        </p:nvSpPr>
        <p:spPr>
          <a:xfrm>
            <a:off x="1120013" y="4342715"/>
            <a:ext cx="2201635" cy="522065"/>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0061" rIns="36000" bIns="80061" numCol="1" spcCol="1270" anchor="b" anchorCtr="0">
            <a:noAutofit/>
          </a:bodyPr>
          <a:lstStyle/>
          <a:p>
            <a:pPr lvl="0" defTabSz="755650">
              <a:lnSpc>
                <a:spcPct val="90000"/>
              </a:lnSpc>
              <a:spcBef>
                <a:spcPct val="0"/>
              </a:spcBef>
              <a:spcAft>
                <a:spcPct val="35000"/>
              </a:spcAft>
            </a:pPr>
            <a:r>
              <a:rPr lang="de-DE" sz="1700" dirty="0"/>
              <a:t> 1/10 Altersrente</a:t>
            </a:r>
            <a:endParaRPr lang="de-DE" sz="1700" kern="1200" dirty="0"/>
          </a:p>
        </p:txBody>
      </p:sp>
      <p:sp>
        <p:nvSpPr>
          <p:cNvPr id="21" name="Freihandform 20"/>
          <p:cNvSpPr/>
          <p:nvPr/>
        </p:nvSpPr>
        <p:spPr>
          <a:xfrm>
            <a:off x="5740505" y="4319927"/>
            <a:ext cx="2201635" cy="531338"/>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0061" rIns="36000" bIns="80061" numCol="1" spcCol="1270" anchor="b" anchorCtr="0">
            <a:noAutofit/>
          </a:bodyPr>
          <a:lstStyle/>
          <a:p>
            <a:pPr lvl="0" defTabSz="755650">
              <a:lnSpc>
                <a:spcPct val="90000"/>
              </a:lnSpc>
              <a:spcBef>
                <a:spcPct val="0"/>
              </a:spcBef>
              <a:spcAft>
                <a:spcPct val="35000"/>
              </a:spcAft>
            </a:pPr>
            <a:r>
              <a:rPr lang="de-DE" sz="1700" kern="1200" dirty="0"/>
              <a:t>1/5 im Heim</a:t>
            </a:r>
          </a:p>
        </p:txBody>
      </p:sp>
      <p:sp>
        <p:nvSpPr>
          <p:cNvPr id="8" name="Freihandform 7"/>
          <p:cNvSpPr/>
          <p:nvPr/>
        </p:nvSpPr>
        <p:spPr>
          <a:xfrm>
            <a:off x="2321726" y="973883"/>
            <a:ext cx="4320000" cy="869316"/>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73910" bIns="80061" numCol="1" spcCol="1270" anchor="t" anchorCtr="0">
            <a:noAutofit/>
          </a:bodyPr>
          <a:lstStyle/>
          <a:p>
            <a:pPr lvl="0" algn="l" defTabSz="755650">
              <a:lnSpc>
                <a:spcPct val="90000"/>
              </a:lnSpc>
              <a:spcBef>
                <a:spcPct val="0"/>
              </a:spcBef>
              <a:spcAft>
                <a:spcPct val="35000"/>
              </a:spcAft>
            </a:pPr>
            <a:r>
              <a:rPr lang="de-DE" sz="1700" u="sng" kern="1200" dirty="0"/>
              <a:t>Vermögen</a:t>
            </a:r>
            <a:r>
              <a:rPr lang="de-DE" sz="1700" kern="1200" dirty="0"/>
              <a:t> </a:t>
            </a:r>
            <a:br>
              <a:rPr lang="de-DE" sz="1700" dirty="0"/>
            </a:br>
            <a:r>
              <a:rPr lang="de-DE" sz="1700" dirty="0"/>
              <a:t>Verkehrswert abzüglich Hypothekarschuld</a:t>
            </a:r>
            <a:endParaRPr lang="de-DE" sz="1700" kern="1200" dirty="0"/>
          </a:p>
        </p:txBody>
      </p:sp>
      <p:sp>
        <p:nvSpPr>
          <p:cNvPr id="10" name="Freihandform 9"/>
          <p:cNvSpPr/>
          <p:nvPr/>
        </p:nvSpPr>
        <p:spPr>
          <a:xfrm>
            <a:off x="2321726" y="3617263"/>
            <a:ext cx="4320000" cy="636050"/>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kern="1200" dirty="0"/>
              <a:t>=Anrechenbares Vermögen</a:t>
            </a:r>
          </a:p>
        </p:txBody>
      </p:sp>
      <p:sp>
        <p:nvSpPr>
          <p:cNvPr id="14" name="Freihandform 13"/>
          <p:cNvSpPr/>
          <p:nvPr/>
        </p:nvSpPr>
        <p:spPr>
          <a:xfrm>
            <a:off x="4503525" y="3072545"/>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15" name="Freihandform 14"/>
          <p:cNvSpPr/>
          <p:nvPr/>
        </p:nvSpPr>
        <p:spPr>
          <a:xfrm>
            <a:off x="6246734" y="4137527"/>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16" name="Freihandform 15"/>
          <p:cNvSpPr/>
          <p:nvPr/>
        </p:nvSpPr>
        <p:spPr>
          <a:xfrm>
            <a:off x="4423851" y="4147781"/>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23" name="Freihandform 22"/>
          <p:cNvSpPr/>
          <p:nvPr/>
        </p:nvSpPr>
        <p:spPr>
          <a:xfrm>
            <a:off x="2490885" y="4147781"/>
            <a:ext cx="339342" cy="339342"/>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grpSp>
        <p:nvGrpSpPr>
          <p:cNvPr id="2" name="Gruppieren 1"/>
          <p:cNvGrpSpPr/>
          <p:nvPr/>
        </p:nvGrpSpPr>
        <p:grpSpPr>
          <a:xfrm>
            <a:off x="2321726" y="1933471"/>
            <a:ext cx="4320000" cy="753454"/>
            <a:chOff x="2321726" y="2012365"/>
            <a:chExt cx="4320000" cy="753454"/>
          </a:xfrm>
          <a:solidFill>
            <a:schemeClr val="tx1">
              <a:lumMod val="50000"/>
              <a:lumOff val="50000"/>
            </a:schemeClr>
          </a:solidFill>
        </p:grpSpPr>
        <p:sp>
          <p:nvSpPr>
            <p:cNvPr id="9" name="Freihandform 8"/>
            <p:cNvSpPr/>
            <p:nvPr/>
          </p:nvSpPr>
          <p:spPr>
            <a:xfrm>
              <a:off x="2321726" y="2019302"/>
              <a:ext cx="4320000" cy="746517"/>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kern="1200" dirty="0"/>
                <a:t>./. Freibetrag</a:t>
              </a:r>
            </a:p>
          </p:txBody>
        </p:sp>
        <p:sp>
          <p:nvSpPr>
            <p:cNvPr id="18" name="Textfeld 17"/>
            <p:cNvSpPr txBox="1"/>
            <p:nvPr/>
          </p:nvSpPr>
          <p:spPr>
            <a:xfrm>
              <a:off x="4193177" y="2012365"/>
              <a:ext cx="2392899" cy="720197"/>
            </a:xfrm>
            <a:prstGeom prst="rect">
              <a:avLst/>
            </a:prstGeom>
            <a:grpFill/>
          </p:spPr>
          <p:txBody>
            <a:bodyPr wrap="square" rtlCol="0">
              <a:spAutoFit/>
            </a:bodyPr>
            <a:lstStyle/>
            <a:p>
              <a:pPr algn="l" eaLnBrk="1" hangingPunct="1">
                <a:spcBef>
                  <a:spcPct val="20000"/>
                </a:spcBef>
                <a:buClr>
                  <a:srgbClr val="7DAF2E"/>
                </a:buClr>
                <a:buSzPct val="100000"/>
              </a:pP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Alleinstehend       CHF 30’000</a:t>
              </a:r>
            </a:p>
            <a:p>
              <a:pPr algn="l" eaLnBrk="1" hangingPunct="1">
                <a:spcBef>
                  <a:spcPct val="20000"/>
                </a:spcBef>
                <a:buClr>
                  <a:srgbClr val="7DAF2E"/>
                </a:buClr>
                <a:buSzPct val="100000"/>
              </a:pP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Ehepaare              CHF 50’000</a:t>
              </a:r>
            </a:p>
            <a:p>
              <a:pPr algn="l" eaLnBrk="1" hangingPunct="1">
                <a:spcBef>
                  <a:spcPct val="20000"/>
                </a:spcBef>
                <a:buClr>
                  <a:srgbClr val="7DAF2E"/>
                </a:buClr>
                <a:buSzPct val="100000"/>
              </a:pP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Pro Kind               CHF 15’000</a:t>
              </a:r>
            </a:p>
          </p:txBody>
        </p:sp>
      </p:grpSp>
      <p:grpSp>
        <p:nvGrpSpPr>
          <p:cNvPr id="22" name="Gruppieren 21"/>
          <p:cNvGrpSpPr/>
          <p:nvPr/>
        </p:nvGrpSpPr>
        <p:grpSpPr>
          <a:xfrm>
            <a:off x="2321726" y="2775120"/>
            <a:ext cx="4320000" cy="746517"/>
            <a:chOff x="2350930" y="1994745"/>
            <a:chExt cx="4320000" cy="746517"/>
          </a:xfrm>
          <a:solidFill>
            <a:schemeClr val="tx1">
              <a:lumMod val="50000"/>
              <a:lumOff val="50000"/>
            </a:schemeClr>
          </a:solidFill>
        </p:grpSpPr>
        <p:sp>
          <p:nvSpPr>
            <p:cNvPr id="24" name="Freihandform 23"/>
            <p:cNvSpPr/>
            <p:nvPr/>
          </p:nvSpPr>
          <p:spPr>
            <a:xfrm>
              <a:off x="2350930" y="1994745"/>
              <a:ext cx="4320000" cy="746517"/>
            </a:xfrm>
            <a:custGeom>
              <a:avLst/>
              <a:gdLst>
                <a:gd name="connsiteX0" fmla="*/ 0 w 3327794"/>
                <a:gd name="connsiteY0" fmla="*/ 52207 h 522065"/>
                <a:gd name="connsiteX1" fmla="*/ 52207 w 3327794"/>
                <a:gd name="connsiteY1" fmla="*/ 0 h 522065"/>
                <a:gd name="connsiteX2" fmla="*/ 3275588 w 3327794"/>
                <a:gd name="connsiteY2" fmla="*/ 0 h 522065"/>
                <a:gd name="connsiteX3" fmla="*/ 3327795 w 3327794"/>
                <a:gd name="connsiteY3" fmla="*/ 52207 h 522065"/>
                <a:gd name="connsiteX4" fmla="*/ 3327794 w 3327794"/>
                <a:gd name="connsiteY4" fmla="*/ 469859 h 522065"/>
                <a:gd name="connsiteX5" fmla="*/ 3275587 w 3327794"/>
                <a:gd name="connsiteY5" fmla="*/ 522066 h 522065"/>
                <a:gd name="connsiteX6" fmla="*/ 52207 w 3327794"/>
                <a:gd name="connsiteY6" fmla="*/ 522065 h 522065"/>
                <a:gd name="connsiteX7" fmla="*/ 0 w 3327794"/>
                <a:gd name="connsiteY7" fmla="*/ 469858 h 522065"/>
                <a:gd name="connsiteX8" fmla="*/ 0 w 3327794"/>
                <a:gd name="connsiteY8" fmla="*/ 52207 h 52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7794" h="522065">
                  <a:moveTo>
                    <a:pt x="0" y="52207"/>
                  </a:moveTo>
                  <a:cubicBezTo>
                    <a:pt x="0" y="23374"/>
                    <a:pt x="23374" y="0"/>
                    <a:pt x="52207" y="0"/>
                  </a:cubicBezTo>
                  <a:lnTo>
                    <a:pt x="3275588" y="0"/>
                  </a:lnTo>
                  <a:cubicBezTo>
                    <a:pt x="3304421" y="0"/>
                    <a:pt x="3327795" y="23374"/>
                    <a:pt x="3327795" y="52207"/>
                  </a:cubicBezTo>
                  <a:cubicBezTo>
                    <a:pt x="3327795" y="191424"/>
                    <a:pt x="3327794" y="330642"/>
                    <a:pt x="3327794" y="469859"/>
                  </a:cubicBezTo>
                  <a:cubicBezTo>
                    <a:pt x="3327794" y="498692"/>
                    <a:pt x="3304420" y="522066"/>
                    <a:pt x="3275587" y="522066"/>
                  </a:cubicBezTo>
                  <a:lnTo>
                    <a:pt x="52207" y="522065"/>
                  </a:lnTo>
                  <a:cubicBezTo>
                    <a:pt x="23374" y="522065"/>
                    <a:pt x="0" y="498691"/>
                    <a:pt x="0" y="469858"/>
                  </a:cubicBezTo>
                  <a:lnTo>
                    <a:pt x="0" y="5220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1" tIns="80061" rIns="667908" bIns="80061" numCol="1" spcCol="1270" anchor="ctr" anchorCtr="0">
              <a:noAutofit/>
            </a:bodyPr>
            <a:lstStyle/>
            <a:p>
              <a:pPr lvl="0" algn="l" defTabSz="755650">
                <a:lnSpc>
                  <a:spcPct val="90000"/>
                </a:lnSpc>
                <a:spcBef>
                  <a:spcPct val="0"/>
                </a:spcBef>
                <a:spcAft>
                  <a:spcPct val="35000"/>
                </a:spcAft>
              </a:pPr>
              <a:r>
                <a:rPr lang="de-DE" sz="1700" kern="1200" dirty="0"/>
                <a:t>./. zusätzlicher </a:t>
              </a:r>
              <a:br>
                <a:rPr lang="de-DE" sz="1700" kern="1200" dirty="0"/>
              </a:br>
              <a:r>
                <a:rPr lang="de-DE" sz="1700" kern="1200" dirty="0"/>
                <a:t>    Freibetrag</a:t>
              </a:r>
            </a:p>
          </p:txBody>
        </p:sp>
        <p:sp>
          <p:nvSpPr>
            <p:cNvPr id="25" name="Textfeld 24"/>
            <p:cNvSpPr txBox="1"/>
            <p:nvPr/>
          </p:nvSpPr>
          <p:spPr>
            <a:xfrm>
              <a:off x="4193176" y="2017570"/>
              <a:ext cx="2392899" cy="683264"/>
            </a:xfrm>
            <a:prstGeom prst="rect">
              <a:avLst/>
            </a:prstGeom>
            <a:grpFill/>
          </p:spPr>
          <p:txBody>
            <a:bodyPr wrap="square" rtlCol="0">
              <a:spAutoFit/>
            </a:bodyPr>
            <a:lstStyle/>
            <a:p>
              <a:pPr algn="l" eaLnBrk="1" hangingPunct="1">
                <a:spcBef>
                  <a:spcPct val="20000"/>
                </a:spcBef>
                <a:buClr>
                  <a:srgbClr val="7DAF2E"/>
                </a:buClr>
                <a:buSzPct val="100000"/>
              </a:pPr>
              <a:r>
                <a:rPr lang="de-CH" sz="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sbw</a:t>
              </a: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 LS 	       CHF 112’500</a:t>
              </a:r>
            </a:p>
            <a:p>
              <a:pPr algn="l" eaLnBrk="1" hangingPunct="1">
                <a:spcBef>
                  <a:spcPct val="20000"/>
                </a:spcBef>
                <a:buClr>
                  <a:srgbClr val="7DAF2E"/>
                </a:buClr>
                <a:buSzPct val="100000"/>
              </a:pPr>
              <a:r>
                <a:rPr lang="de-CH" sz="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sbw</a:t>
              </a: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 LS + HE oder</a:t>
              </a:r>
              <a:b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de-CH" sz="1200" dirty="0">
                  <a:solidFill>
                    <a:schemeClr val="bg1"/>
                  </a:solidFill>
                  <a:latin typeface="Segoe UI" panose="020B0502040204020203" pitchFamily="34" charset="0"/>
                  <a:ea typeface="Segoe UI" panose="020B0502040204020203" pitchFamily="34" charset="0"/>
                  <a:cs typeface="Segoe UI" panose="020B0502040204020203" pitchFamily="34" charset="0"/>
                </a:rPr>
                <a:t>1 EP im Heim	        CHF 300’000</a:t>
              </a:r>
            </a:p>
          </p:txBody>
        </p:sp>
      </p:grpSp>
      <p:sp>
        <p:nvSpPr>
          <p:cNvPr id="26" name="Ovale Legende 25"/>
          <p:cNvSpPr/>
          <p:nvPr/>
        </p:nvSpPr>
        <p:spPr bwMode="auto">
          <a:xfrm>
            <a:off x="6434656" y="2048933"/>
            <a:ext cx="2229566" cy="1030996"/>
          </a:xfrm>
          <a:prstGeom prst="wedgeEllipseCallout">
            <a:avLst>
              <a:gd name="adj1" fmla="val -49439"/>
              <a:gd name="adj2" fmla="val 51347"/>
            </a:avLst>
          </a:prstGeom>
          <a:solidFill>
            <a:schemeClr val="tx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1588" defTabSz="914400" rtl="0" eaLnBrk="0" fontAlgn="base" latinLnBrk="0" hangingPunct="0">
              <a:lnSpc>
                <a:spcPct val="100000"/>
              </a:lnSpc>
              <a:spcBef>
                <a:spcPct val="0"/>
              </a:spcBef>
              <a:spcAft>
                <a:spcPct val="0"/>
              </a:spcAft>
              <a:buClrTx/>
              <a:buSzPct val="250000"/>
              <a:buFont typeface="Times" pitchFamily="64" charset="0"/>
              <a:buNone/>
              <a:tabLst/>
            </a:pPr>
            <a:r>
              <a:rPr kumimoji="0" lang="de-CH" sz="1200" i="0" u="none" strike="noStrike" cap="none" normalizeH="0" dirty="0">
                <a:ln>
                  <a:noFill/>
                </a:ln>
                <a:solidFill>
                  <a:schemeClr val="tx1"/>
                </a:solidFill>
                <a:effectLst/>
                <a:latin typeface="Segoe UI Semibold" panose="020B0702040204020203" pitchFamily="34" charset="0"/>
                <a:cs typeface="Segoe UI Semibold" panose="020B0702040204020203" pitchFamily="34" charset="0"/>
              </a:rPr>
              <a:t>Zusätzlich, jedoch nicht als Abzug für anderes Vermögen!  </a:t>
            </a:r>
            <a:endParaRPr kumimoji="0" lang="de-CH" sz="1200" i="0" u="none" strike="noStrike" cap="none" normalizeH="0" baseline="0" dirty="0">
              <a:ln>
                <a:noFill/>
              </a:ln>
              <a:solidFill>
                <a:schemeClr val="tx1"/>
              </a:solidFill>
              <a:effectLst/>
              <a:latin typeface="Segoe UI Semibold" panose="020B0702040204020203" pitchFamily="34" charset="0"/>
              <a:cs typeface="Segoe UI Semibold" panose="020B0702040204020203" pitchFamily="34" charset="0"/>
            </a:endParaRPr>
          </a:p>
        </p:txBody>
      </p:sp>
      <p:sp>
        <p:nvSpPr>
          <p:cNvPr id="13" name="Freihandform 12"/>
          <p:cNvSpPr/>
          <p:nvPr/>
        </p:nvSpPr>
        <p:spPr>
          <a:xfrm>
            <a:off x="3875991" y="3433104"/>
            <a:ext cx="339342" cy="317091"/>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27" name="Freihandform 26"/>
          <p:cNvSpPr/>
          <p:nvPr/>
        </p:nvSpPr>
        <p:spPr>
          <a:xfrm>
            <a:off x="3869178" y="2615316"/>
            <a:ext cx="339342" cy="317091"/>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
        <p:nvSpPr>
          <p:cNvPr id="28" name="Freihandform 27"/>
          <p:cNvSpPr/>
          <p:nvPr/>
        </p:nvSpPr>
        <p:spPr>
          <a:xfrm>
            <a:off x="3869178" y="1778394"/>
            <a:ext cx="339342" cy="317091"/>
          </a:xfrm>
          <a:custGeom>
            <a:avLst/>
            <a:gdLst>
              <a:gd name="connsiteX0" fmla="*/ 0 w 339342"/>
              <a:gd name="connsiteY0" fmla="*/ 186638 h 339342"/>
              <a:gd name="connsiteX1" fmla="*/ 76352 w 339342"/>
              <a:gd name="connsiteY1" fmla="*/ 186638 h 339342"/>
              <a:gd name="connsiteX2" fmla="*/ 76352 w 339342"/>
              <a:gd name="connsiteY2" fmla="*/ 0 h 339342"/>
              <a:gd name="connsiteX3" fmla="*/ 262990 w 339342"/>
              <a:gd name="connsiteY3" fmla="*/ 0 h 339342"/>
              <a:gd name="connsiteX4" fmla="*/ 262990 w 339342"/>
              <a:gd name="connsiteY4" fmla="*/ 186638 h 339342"/>
              <a:gd name="connsiteX5" fmla="*/ 339342 w 339342"/>
              <a:gd name="connsiteY5" fmla="*/ 186638 h 339342"/>
              <a:gd name="connsiteX6" fmla="*/ 169671 w 339342"/>
              <a:gd name="connsiteY6" fmla="*/ 339342 h 339342"/>
              <a:gd name="connsiteX7" fmla="*/ 0 w 339342"/>
              <a:gd name="connsiteY7" fmla="*/ 186638 h 33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42" h="339342">
                <a:moveTo>
                  <a:pt x="0" y="186638"/>
                </a:moveTo>
                <a:lnTo>
                  <a:pt x="76352" y="186638"/>
                </a:lnTo>
                <a:lnTo>
                  <a:pt x="76352" y="0"/>
                </a:lnTo>
                <a:lnTo>
                  <a:pt x="262990" y="0"/>
                </a:lnTo>
                <a:lnTo>
                  <a:pt x="262990" y="186638"/>
                </a:lnTo>
                <a:lnTo>
                  <a:pt x="339342" y="186638"/>
                </a:lnTo>
                <a:lnTo>
                  <a:pt x="169671" y="339342"/>
                </a:lnTo>
                <a:lnTo>
                  <a:pt x="0" y="1866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4132" tIns="17780" rIns="94132" bIns="101767" numCol="1" spcCol="1270" anchor="ctr" anchorCtr="0">
            <a:noAutofit/>
          </a:bodyPr>
          <a:lstStyle/>
          <a:p>
            <a:pPr lvl="0" algn="ctr" defTabSz="622300">
              <a:lnSpc>
                <a:spcPct val="90000"/>
              </a:lnSpc>
              <a:spcBef>
                <a:spcPct val="0"/>
              </a:spcBef>
              <a:spcAft>
                <a:spcPct val="35000"/>
              </a:spcAft>
            </a:pPr>
            <a:endParaRPr lang="de-DE" sz="1400" kern="1200"/>
          </a:p>
        </p:txBody>
      </p:sp>
    </p:spTree>
    <p:extLst>
      <p:ext uri="{BB962C8B-B14F-4D97-AF65-F5344CB8AC3E}">
        <p14:creationId xmlns:p14="http://schemas.microsoft.com/office/powerpoint/2010/main" val="404685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Selbstbewohnte Liegenschaft </a:t>
            </a:r>
            <a:endParaRPr lang="de-CH" dirty="0"/>
          </a:p>
        </p:txBody>
      </p:sp>
      <p:grpSp>
        <p:nvGrpSpPr>
          <p:cNvPr id="5" name="Gruppieren 4"/>
          <p:cNvGrpSpPr/>
          <p:nvPr/>
        </p:nvGrpSpPr>
        <p:grpSpPr>
          <a:xfrm>
            <a:off x="540266" y="2485788"/>
            <a:ext cx="6919314" cy="856540"/>
            <a:chOff x="525533" y="2062472"/>
            <a:chExt cx="6919314" cy="856540"/>
          </a:xfrm>
        </p:grpSpPr>
        <p:sp>
          <p:nvSpPr>
            <p:cNvPr id="20" name="Rechteck 19"/>
            <p:cNvSpPr/>
            <p:nvPr/>
          </p:nvSpPr>
          <p:spPr bwMode="auto">
            <a:xfrm>
              <a:off x="525533" y="2062472"/>
              <a:ext cx="6919314" cy="853232"/>
            </a:xfrm>
            <a:prstGeom prst="rect">
              <a:avLst/>
            </a:prstGeom>
            <a:solidFill>
              <a:srgbClr val="AACF7E"/>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endParaRPr kumimoji="0" lang="de-CH" sz="1600" b="0" i="0" u="none" strike="noStrike" kern="1200" cap="none" spc="0" normalizeH="0" baseline="0" noProof="0" dirty="0">
                <a:ln>
                  <a:noFill/>
                </a:ln>
                <a:solidFill>
                  <a:srgbClr val="080808"/>
                </a:solidFill>
                <a:effectLst/>
                <a:uLnTx/>
                <a:uFillTx/>
                <a:latin typeface="Arial" charset="0"/>
                <a:ea typeface="ＭＳ Ｐゴシック" pitchFamily="64" charset="-128"/>
                <a:cs typeface="+mn-cs"/>
              </a:endParaRPr>
            </a:p>
          </p:txBody>
        </p:sp>
        <p:sp>
          <p:nvSpPr>
            <p:cNvPr id="21" name="Ellipse 20"/>
            <p:cNvSpPr/>
            <p:nvPr/>
          </p:nvSpPr>
          <p:spPr bwMode="auto">
            <a:xfrm>
              <a:off x="761660" y="2211488"/>
              <a:ext cx="2263689" cy="518140"/>
            </a:xfrm>
            <a:prstGeom prst="ellipse">
              <a:avLst/>
            </a:prstGeom>
            <a:solidFill>
              <a:srgbClr val="71AE28"/>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sz="22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Vermögen</a:t>
              </a:r>
            </a:p>
          </p:txBody>
        </p:sp>
        <p:sp>
          <p:nvSpPr>
            <p:cNvPr id="22" name="Textfeld 21"/>
            <p:cNvSpPr txBox="1"/>
            <p:nvPr/>
          </p:nvSpPr>
          <p:spPr>
            <a:xfrm>
              <a:off x="3108477" y="2088015"/>
              <a:ext cx="4149053"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Verkehrswert </a:t>
              </a:r>
            </a:p>
            <a:p>
              <a:pPr marL="0" marR="0" lvl="0" indent="0" algn="l"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 Hypothekarschuld</a:t>
              </a:r>
            </a:p>
            <a:p>
              <a:pPr marL="0" marR="0" lvl="0" indent="0" algn="l"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 Zusätzlicher Freibetrag  </a:t>
              </a:r>
            </a:p>
          </p:txBody>
        </p:sp>
      </p:grpSp>
      <p:grpSp>
        <p:nvGrpSpPr>
          <p:cNvPr id="4" name="Gruppieren 3"/>
          <p:cNvGrpSpPr/>
          <p:nvPr/>
        </p:nvGrpSpPr>
        <p:grpSpPr>
          <a:xfrm>
            <a:off x="546100" y="3502766"/>
            <a:ext cx="6919314" cy="707620"/>
            <a:chOff x="540265" y="3030676"/>
            <a:chExt cx="6919314" cy="707620"/>
          </a:xfrm>
        </p:grpSpPr>
        <p:sp>
          <p:nvSpPr>
            <p:cNvPr id="23" name="Rechteck 22"/>
            <p:cNvSpPr/>
            <p:nvPr/>
          </p:nvSpPr>
          <p:spPr bwMode="auto">
            <a:xfrm>
              <a:off x="540265" y="3030676"/>
              <a:ext cx="6919314" cy="707620"/>
            </a:xfrm>
            <a:prstGeom prst="rect">
              <a:avLst/>
            </a:prstGeom>
            <a:solidFill>
              <a:srgbClr val="AACF7E"/>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endParaRPr kumimoji="0" lang="de-CH" sz="1600" b="0" i="0" u="none" strike="noStrike" kern="1200" cap="none" spc="0" normalizeH="0" baseline="0" noProof="0" dirty="0">
                <a:ln>
                  <a:noFill/>
                </a:ln>
                <a:solidFill>
                  <a:srgbClr val="080808"/>
                </a:solidFill>
                <a:effectLst/>
                <a:uLnTx/>
                <a:uFillTx/>
                <a:latin typeface="Arial" charset="0"/>
                <a:ea typeface="ＭＳ Ｐゴシック" pitchFamily="64" charset="-128"/>
                <a:cs typeface="+mn-cs"/>
              </a:endParaRPr>
            </a:p>
          </p:txBody>
        </p:sp>
        <p:sp>
          <p:nvSpPr>
            <p:cNvPr id="24" name="Ellipse 23"/>
            <p:cNvSpPr/>
            <p:nvPr/>
          </p:nvSpPr>
          <p:spPr bwMode="auto">
            <a:xfrm>
              <a:off x="769209" y="3105184"/>
              <a:ext cx="2265037" cy="518140"/>
            </a:xfrm>
            <a:prstGeom prst="ellipse">
              <a:avLst/>
            </a:prstGeom>
            <a:solidFill>
              <a:srgbClr val="71AE28"/>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sz="22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Einnahmen</a:t>
              </a:r>
            </a:p>
          </p:txBody>
        </p:sp>
        <p:sp>
          <p:nvSpPr>
            <p:cNvPr id="25" name="Textfeld 24"/>
            <p:cNvSpPr txBox="1"/>
            <p:nvPr/>
          </p:nvSpPr>
          <p:spPr>
            <a:xfrm>
              <a:off x="3117375" y="3215209"/>
              <a:ext cx="411133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250000"/>
                <a:buFont typeface="Times" pitchFamily="64" charset="0"/>
                <a:buNone/>
                <a:tabLst/>
                <a:defRPr/>
              </a:pPr>
              <a:r>
                <a:rPr lang="de-CH" altLang="de-DE" dirty="0">
                  <a:solidFill>
                    <a:srgbClr val="FFFFFF"/>
                  </a:solidFill>
                  <a:latin typeface="Segoe UI"/>
                </a:rPr>
                <a:t>Gesamter Eigenmietwert als Ertrag</a:t>
              </a:r>
              <a:endPar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endParaRPr>
            </a:p>
          </p:txBody>
        </p:sp>
      </p:grpSp>
      <p:grpSp>
        <p:nvGrpSpPr>
          <p:cNvPr id="8" name="Gruppieren 7"/>
          <p:cNvGrpSpPr/>
          <p:nvPr/>
        </p:nvGrpSpPr>
        <p:grpSpPr>
          <a:xfrm>
            <a:off x="540266" y="1246623"/>
            <a:ext cx="6919314" cy="1134884"/>
            <a:chOff x="540266" y="1246623"/>
            <a:chExt cx="6919314" cy="1134884"/>
          </a:xfrm>
        </p:grpSpPr>
        <p:sp>
          <p:nvSpPr>
            <p:cNvPr id="17" name="Rechteck 16"/>
            <p:cNvSpPr/>
            <p:nvPr/>
          </p:nvSpPr>
          <p:spPr bwMode="auto">
            <a:xfrm>
              <a:off x="540266" y="1246623"/>
              <a:ext cx="6919314" cy="1124193"/>
            </a:xfrm>
            <a:prstGeom prst="rect">
              <a:avLst/>
            </a:prstGeom>
            <a:solidFill>
              <a:srgbClr val="AACF7E"/>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endParaRPr kumimoji="0" lang="de-CH" sz="1600" b="0" i="0" u="none" strike="noStrike" kern="1200" cap="none" spc="0" normalizeH="0" baseline="0" noProof="0" dirty="0">
                <a:ln>
                  <a:noFill/>
                </a:ln>
                <a:solidFill>
                  <a:srgbClr val="080808"/>
                </a:solidFill>
                <a:effectLst/>
                <a:uLnTx/>
                <a:uFillTx/>
                <a:latin typeface="Arial" charset="0"/>
                <a:ea typeface="ＭＳ Ｐゴシック" pitchFamily="64" charset="-128"/>
                <a:cs typeface="+mn-cs"/>
              </a:endParaRPr>
            </a:p>
          </p:txBody>
        </p:sp>
        <p:sp>
          <p:nvSpPr>
            <p:cNvPr id="18" name="Ellipse 17"/>
            <p:cNvSpPr/>
            <p:nvPr/>
          </p:nvSpPr>
          <p:spPr bwMode="auto">
            <a:xfrm>
              <a:off x="775045" y="1510968"/>
              <a:ext cx="2265038" cy="518140"/>
            </a:xfrm>
            <a:prstGeom prst="ellipse">
              <a:avLst/>
            </a:prstGeom>
            <a:solidFill>
              <a:srgbClr val="71AE28"/>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Pct val="250000"/>
                <a:buFont typeface="Times" pitchFamily="64" charset="0"/>
                <a:buNone/>
                <a:tabLst/>
                <a:defRPr/>
              </a:pPr>
              <a:r>
                <a:rPr kumimoji="0" lang="de-CH" sz="22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Ausgaben</a:t>
              </a:r>
            </a:p>
          </p:txBody>
        </p:sp>
        <p:sp>
          <p:nvSpPr>
            <p:cNvPr id="19" name="Textfeld 18"/>
            <p:cNvSpPr txBox="1"/>
            <p:nvPr/>
          </p:nvSpPr>
          <p:spPr>
            <a:xfrm>
              <a:off x="3123210" y="1304289"/>
              <a:ext cx="41343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250000"/>
                <a:buFont typeface="Times" pitchFamily="18" charset="0"/>
                <a:buNone/>
                <a:tabLst/>
                <a:defRPr/>
              </a:pP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Eigenmietwert Wohnbereich (als Mietzins)</a:t>
              </a:r>
              <a:b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b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a:t>
              </a:r>
              <a:r>
                <a:rPr kumimoji="0" lang="de-CH" altLang="de-DE" sz="1600" b="0" i="0" u="none" strike="noStrike" kern="1200" cap="none" spc="0" normalizeH="0" noProof="0" dirty="0">
                  <a:ln>
                    <a:noFill/>
                  </a:ln>
                  <a:solidFill>
                    <a:srgbClr val="FFFFFF"/>
                  </a:solidFill>
                  <a:effectLst/>
                  <a:uLnTx/>
                  <a:uFillTx/>
                  <a:latin typeface="Segoe UI"/>
                  <a:ea typeface="ＭＳ Ｐゴシック" pitchFamily="64" charset="-128"/>
                  <a:cs typeface="+mn-cs"/>
                </a:rPr>
                <a:t> </a:t>
              </a: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Nebenkostenpauschale CHF </a:t>
              </a:r>
              <a:r>
                <a:rPr lang="de-CH" altLang="de-DE" dirty="0">
                  <a:solidFill>
                    <a:srgbClr val="FFFFFF"/>
                  </a:solidFill>
                  <a:latin typeface="Segoe UI"/>
                </a:rPr>
                <a:t>2’52</a:t>
              </a: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0* </a:t>
              </a:r>
              <a:endParaRPr lang="de-CH" altLang="de-DE" sz="600" dirty="0">
                <a:solidFill>
                  <a:srgbClr val="FFFFFF"/>
                </a:solidFill>
                <a:latin typeface="Segoe UI"/>
              </a:endParaRPr>
            </a:p>
            <a:p>
              <a:pPr marL="0" marR="0" lvl="0" indent="0" algn="l" defTabSz="914400" rtl="0" eaLnBrk="0" fontAlgn="base" latinLnBrk="0" hangingPunct="0">
                <a:lnSpc>
                  <a:spcPct val="100000"/>
                </a:lnSpc>
                <a:spcBef>
                  <a:spcPct val="0"/>
                </a:spcBef>
                <a:spcAft>
                  <a:spcPct val="0"/>
                </a:spcAft>
                <a:buClrTx/>
                <a:buSzPct val="250000"/>
                <a:buFont typeface="Times" pitchFamily="18" charset="0"/>
                <a:buNone/>
                <a:tabLst/>
                <a:defRPr/>
              </a:pP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 Hypothekarzinsen (effektiv)</a:t>
              </a:r>
              <a:b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br>
              <a:r>
                <a:rPr kumimoji="0" lang="de-CH" altLang="de-DE" sz="1600" b="0" i="0" u="none" strike="noStrike" kern="1200" cap="none" spc="0" normalizeH="0" baseline="0" noProof="0" dirty="0">
                  <a:ln>
                    <a:noFill/>
                  </a:ln>
                  <a:solidFill>
                    <a:srgbClr val="FFFFFF"/>
                  </a:solidFill>
                  <a:effectLst/>
                  <a:uLnTx/>
                  <a:uFillTx/>
                  <a:latin typeface="Segoe UI"/>
                  <a:ea typeface="ＭＳ Ｐゴシック" pitchFamily="64" charset="-128"/>
                  <a:cs typeface="+mn-cs"/>
                </a:rPr>
                <a:t>+ Gebäudeunterhalt (= 20% vom Ertrag)</a:t>
              </a:r>
            </a:p>
          </p:txBody>
        </p:sp>
      </p:grpSp>
      <p:sp>
        <p:nvSpPr>
          <p:cNvPr id="2" name="Textfeld 1"/>
          <p:cNvSpPr txBox="1"/>
          <p:nvPr/>
        </p:nvSpPr>
        <p:spPr>
          <a:xfrm>
            <a:off x="450850" y="4284894"/>
            <a:ext cx="2286203" cy="623248"/>
          </a:xfrm>
          <a:prstGeom prst="rect">
            <a:avLst/>
          </a:prstGeom>
          <a:noFill/>
        </p:spPr>
        <p:txBody>
          <a:bodyPr wrap="none" rtlCol="0">
            <a:spAutoFit/>
          </a:bodyPr>
          <a:lstStyle/>
          <a:p>
            <a:pPr algn="l" eaLnBrk="1" hangingPunct="1">
              <a:spcBef>
                <a:spcPct val="20000"/>
              </a:spcBef>
              <a:buClr>
                <a:srgbClr val="7DAF2E"/>
              </a:buClr>
              <a:buSzPct val="100000"/>
            </a:pPr>
            <a:r>
              <a:rPr lang="de-CH" sz="1050" dirty="0"/>
              <a:t>*Ansatz 2022 (Erhöhung auf 2023)</a:t>
            </a:r>
          </a:p>
          <a:p>
            <a:pPr algn="l" eaLnBrk="1" hangingPunct="1">
              <a:spcBef>
                <a:spcPct val="20000"/>
              </a:spcBef>
              <a:buClr>
                <a:srgbClr val="7DAF2E"/>
              </a:buClr>
              <a:buSzPct val="100000"/>
            </a:pPr>
            <a:endParaRPr lang="de-CH" sz="2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135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CH" dirty="0"/>
              <a:t>Grundlagen</a:t>
            </a:r>
          </a:p>
          <a:p>
            <a:r>
              <a:rPr lang="de-CH" dirty="0"/>
              <a:t>Anspruchsvoraussetzungen</a:t>
            </a:r>
          </a:p>
          <a:p>
            <a:r>
              <a:rPr lang="de-CH" dirty="0"/>
              <a:t>Berechnung</a:t>
            </a:r>
          </a:p>
          <a:p>
            <a:r>
              <a:rPr lang="de-CH" dirty="0"/>
              <a:t>Heimberechnung</a:t>
            </a:r>
          </a:p>
          <a:p>
            <a:r>
              <a:rPr lang="de-CH" dirty="0"/>
              <a:t>Übergangsbestimmung altes/neues Recht</a:t>
            </a:r>
          </a:p>
          <a:p>
            <a:r>
              <a:rPr lang="de-CH" dirty="0"/>
              <a:t>Krankheits- und Behinderungskosten (KK)</a:t>
            </a:r>
          </a:p>
          <a:p>
            <a:r>
              <a:rPr lang="de-CH" dirty="0"/>
              <a:t>Pflegefinanzierung (PF)</a:t>
            </a:r>
          </a:p>
        </p:txBody>
      </p:sp>
      <p:sp>
        <p:nvSpPr>
          <p:cNvPr id="3" name="Titel 2"/>
          <p:cNvSpPr>
            <a:spLocks noGrp="1"/>
          </p:cNvSpPr>
          <p:nvPr>
            <p:ph type="title"/>
          </p:nvPr>
        </p:nvSpPr>
        <p:spPr/>
        <p:txBody>
          <a:bodyPr/>
          <a:lstStyle/>
          <a:p>
            <a:r>
              <a:rPr lang="de-CH" dirty="0"/>
              <a:t>Agenda</a:t>
            </a:r>
          </a:p>
        </p:txBody>
      </p:sp>
    </p:spTree>
    <p:extLst>
      <p:ext uri="{BB962C8B-B14F-4D97-AF65-F5344CB8AC3E}">
        <p14:creationId xmlns:p14="http://schemas.microsoft.com/office/powerpoint/2010/main" val="137086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017599" y="1298861"/>
            <a:ext cx="4623450" cy="2641791"/>
          </a:xfrm>
        </p:spPr>
        <p:txBody>
          <a:bodyPr>
            <a:noAutofit/>
          </a:bodyPr>
          <a:lstStyle/>
          <a:p>
            <a:pPr>
              <a:tabLst>
                <a:tab pos="361941" algn="l"/>
                <a:tab pos="539737" algn="l"/>
              </a:tabLst>
            </a:pPr>
            <a:r>
              <a:rPr lang="de-CH" sz="1650" dirty="0">
                <a:latin typeface="Segoe UI" panose="020B0502040204020203" pitchFamily="34" charset="0"/>
                <a:cs typeface="Segoe UI" panose="020B0502040204020203" pitchFamily="34" charset="0"/>
              </a:rPr>
              <a:t>Bei Ein- und Austritt nur effektiv in Rechnung gestellte </a:t>
            </a:r>
            <a:r>
              <a:rPr lang="de-CH" sz="1650" dirty="0" err="1">
                <a:latin typeface="Segoe UI" panose="020B0502040204020203" pitchFamily="34" charset="0"/>
                <a:cs typeface="Segoe UI" panose="020B0502040204020203" pitchFamily="34" charset="0"/>
              </a:rPr>
              <a:t>Heimtaxe</a:t>
            </a:r>
            <a:r>
              <a:rPr lang="de-CH" sz="1650" dirty="0">
                <a:latin typeface="Segoe UI" panose="020B0502040204020203" pitchFamily="34" charset="0"/>
                <a:cs typeface="Segoe UI" panose="020B0502040204020203" pitchFamily="34" charset="0"/>
              </a:rPr>
              <a:t> </a:t>
            </a:r>
          </a:p>
          <a:p>
            <a:pPr marL="0" indent="0">
              <a:buNone/>
              <a:tabLst>
                <a:tab pos="361941" algn="l"/>
                <a:tab pos="539737" algn="l"/>
              </a:tabLst>
            </a:pPr>
            <a:endParaRPr lang="de-CH" sz="1650" dirty="0">
              <a:latin typeface="Segoe UI" panose="020B0502040204020203" pitchFamily="34" charset="0"/>
              <a:cs typeface="Segoe UI" panose="020B0502040204020203" pitchFamily="34" charset="0"/>
            </a:endParaRPr>
          </a:p>
          <a:p>
            <a:pPr>
              <a:tabLst>
                <a:tab pos="361941" algn="l"/>
                <a:tab pos="539737" algn="l"/>
              </a:tabLst>
            </a:pPr>
            <a:r>
              <a:rPr lang="de-CH" sz="1650" dirty="0">
                <a:latin typeface="Segoe UI" panose="020B0502040204020203" pitchFamily="34" charset="0"/>
                <a:cs typeface="Segoe UI" panose="020B0502040204020203" pitchFamily="34" charset="0"/>
              </a:rPr>
              <a:t>Im Ein-/Austrittsmonat: Miete/Grundeigentum + effektive </a:t>
            </a:r>
            <a:r>
              <a:rPr lang="de-CH" sz="1650" dirty="0" err="1">
                <a:latin typeface="Segoe UI" panose="020B0502040204020203" pitchFamily="34" charset="0"/>
                <a:cs typeface="Segoe UI" panose="020B0502040204020203" pitchFamily="34" charset="0"/>
              </a:rPr>
              <a:t>Heimtaxe</a:t>
            </a:r>
            <a:endParaRPr lang="de-CH" sz="1650" dirty="0">
              <a:latin typeface="Segoe UI" panose="020B0502040204020203" pitchFamily="34" charset="0"/>
              <a:cs typeface="Segoe UI" panose="020B0502040204020203" pitchFamily="34" charset="0"/>
            </a:endParaRPr>
          </a:p>
          <a:p>
            <a:pPr marL="0" indent="0">
              <a:buNone/>
              <a:tabLst>
                <a:tab pos="361941" algn="l"/>
                <a:tab pos="539737" algn="l"/>
              </a:tabLst>
            </a:pPr>
            <a:endParaRPr lang="de-CH" sz="1650" dirty="0">
              <a:latin typeface="Segoe UI" panose="020B0502040204020203" pitchFamily="34" charset="0"/>
              <a:cs typeface="Segoe UI" panose="020B0502040204020203" pitchFamily="34" charset="0"/>
            </a:endParaRPr>
          </a:p>
          <a:p>
            <a:pPr>
              <a:tabLst>
                <a:tab pos="361941" algn="l"/>
                <a:tab pos="539737" algn="l"/>
              </a:tabLst>
            </a:pPr>
            <a:r>
              <a:rPr lang="de-CH" sz="1650" dirty="0">
                <a:latin typeface="Segoe UI" panose="020B0502040204020203" pitchFamily="34" charset="0"/>
                <a:cs typeface="Segoe UI" panose="020B0502040204020203" pitchFamily="34" charset="0"/>
              </a:rPr>
              <a:t>Bei Todesfällen maximal bis zum Erlöschen des EL-Anspruchs (Ende des Todesmonats)</a:t>
            </a:r>
          </a:p>
          <a:p>
            <a:pPr marL="0" indent="0">
              <a:buNone/>
              <a:tabLst>
                <a:tab pos="361941" algn="l"/>
                <a:tab pos="539737" algn="l"/>
              </a:tabLst>
            </a:pPr>
            <a:endParaRPr lang="de-CH" sz="1650" dirty="0">
              <a:latin typeface="Segoe UI" panose="020B0502040204020203" pitchFamily="34" charset="0"/>
              <a:cs typeface="Segoe UI" panose="020B0502040204020203" pitchFamily="34" charset="0"/>
            </a:endParaRPr>
          </a:p>
        </p:txBody>
      </p:sp>
      <p:sp>
        <p:nvSpPr>
          <p:cNvPr id="3" name="Titel 2"/>
          <p:cNvSpPr>
            <a:spLocks noGrp="1"/>
          </p:cNvSpPr>
          <p:nvPr>
            <p:ph type="title"/>
          </p:nvPr>
        </p:nvSpPr>
        <p:spPr>
          <a:xfrm>
            <a:off x="4017600" y="175731"/>
            <a:ext cx="4939201" cy="857250"/>
          </a:xfrm>
        </p:spPr>
        <p:txBody>
          <a:bodyPr>
            <a:normAutofit fontScale="90000"/>
          </a:bodyPr>
          <a:lstStyle/>
          <a:p>
            <a:r>
              <a:rPr lang="de-CH" sz="2625" dirty="0">
                <a:latin typeface="Segoe UI" panose="020B0502040204020203" pitchFamily="34" charset="0"/>
                <a:cs typeface="Segoe UI" panose="020B0502040204020203" pitchFamily="34" charset="0"/>
              </a:rPr>
              <a:t>Tageweise Berücksichtigung der </a:t>
            </a:r>
            <a:r>
              <a:rPr lang="de-CH" sz="2625" dirty="0" err="1">
                <a:solidFill>
                  <a:schemeClr val="tx1"/>
                </a:solidFill>
                <a:latin typeface="Segoe UI" panose="020B0502040204020203" pitchFamily="34" charset="0"/>
                <a:cs typeface="Segoe UI" panose="020B0502040204020203" pitchFamily="34" charset="0"/>
              </a:rPr>
              <a:t>Heimtaxe</a:t>
            </a:r>
            <a:endParaRPr lang="de-CH" sz="2625" dirty="0">
              <a:solidFill>
                <a:schemeClr val="tx1"/>
              </a:solidFill>
              <a:latin typeface="Segoe UI" panose="020B0502040204020203" pitchFamily="34" charset="0"/>
              <a:cs typeface="Segoe UI" panose="020B0502040204020203" pitchFamily="34" charset="0"/>
            </a:endParaRP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5589"/>
          <a:stretch/>
        </p:blipFill>
        <p:spPr>
          <a:xfrm>
            <a:off x="1" y="96011"/>
            <a:ext cx="3854127" cy="5047488"/>
          </a:xfrm>
          <a:prstGeom prst="rect">
            <a:avLst/>
          </a:prstGeom>
        </p:spPr>
      </p:pic>
    </p:spTree>
    <p:extLst>
      <p:ext uri="{BB962C8B-B14F-4D97-AF65-F5344CB8AC3E}">
        <p14:creationId xmlns:p14="http://schemas.microsoft.com/office/powerpoint/2010/main" val="284362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38151" y="1320800"/>
            <a:ext cx="8171696" cy="3564709"/>
          </a:xfrm>
        </p:spPr>
        <p:txBody>
          <a:bodyPr>
            <a:normAutofit/>
          </a:bodyPr>
          <a:lstStyle/>
          <a:p>
            <a:pPr marL="0" indent="0">
              <a:buNone/>
              <a:tabLst>
                <a:tab pos="361941" algn="l"/>
                <a:tab pos="539737" algn="l"/>
              </a:tabLst>
            </a:pPr>
            <a:r>
              <a:rPr lang="de-DE" altLang="de-DE" sz="1500" dirty="0">
                <a:latin typeface="Segoe UI Semibold" panose="020B0702040204020203" pitchFamily="34" charset="0"/>
                <a:cs typeface="Segoe UI Semibold" panose="020B0702040204020203" pitchFamily="34" charset="0"/>
              </a:rPr>
              <a:t>Beispiel – </a:t>
            </a:r>
            <a:r>
              <a:rPr lang="de-DE" altLang="de-DE" sz="1500" dirty="0" err="1">
                <a:latin typeface="Segoe UI Semibold" panose="020B0702040204020203" pitchFamily="34" charset="0"/>
                <a:cs typeface="Segoe UI Semibold" panose="020B0702040204020203" pitchFamily="34" charset="0"/>
              </a:rPr>
              <a:t>Heimtaxe</a:t>
            </a:r>
            <a:r>
              <a:rPr lang="de-DE" altLang="de-DE" sz="1500" dirty="0">
                <a:latin typeface="Segoe UI Semibold" panose="020B0702040204020203" pitchFamily="34" charset="0"/>
                <a:cs typeface="Segoe UI Semibold" panose="020B0702040204020203" pitchFamily="34" charset="0"/>
              </a:rPr>
              <a:t>: untermonatiger Heimeintritt (definitiv)</a:t>
            </a:r>
          </a:p>
          <a:p>
            <a:pPr marL="0" indent="0">
              <a:buNone/>
              <a:tabLst>
                <a:tab pos="361941" algn="l"/>
                <a:tab pos="539737" algn="l"/>
              </a:tabLst>
            </a:pPr>
            <a:endParaRPr lang="de-DE" altLang="de-DE" sz="1500" u="sng" dirty="0">
              <a:latin typeface="Segoe UI" panose="020B0502040204020203" pitchFamily="34" charset="0"/>
              <a:cs typeface="Segoe UI" panose="020B0502040204020203" pitchFamily="34" charset="0"/>
            </a:endParaRPr>
          </a:p>
          <a:p>
            <a:pPr>
              <a:tabLst>
                <a:tab pos="361941" algn="l"/>
                <a:tab pos="539737" algn="l"/>
              </a:tabLst>
            </a:pPr>
            <a:r>
              <a:rPr lang="de-CH" sz="1500" dirty="0">
                <a:latin typeface="Segoe UI" panose="020B0502040204020203" pitchFamily="34" charset="0"/>
                <a:cs typeface="Segoe UI" panose="020B0502040204020203" pitchFamily="34" charset="0"/>
              </a:rPr>
              <a:t>Wird die Tagestaxe für den gesamten Monat, in welchem der Heimeintritt erfolgt, in Rechnung gestellt, ist ab diesem Monat bereits eine Heimberechnung vorzunehmen.</a:t>
            </a:r>
          </a:p>
          <a:p>
            <a:pPr>
              <a:tabLst>
                <a:tab pos="361941" algn="l"/>
                <a:tab pos="539737" algn="l"/>
              </a:tabLst>
            </a:pPr>
            <a:r>
              <a:rPr lang="de-CH" sz="1500" dirty="0">
                <a:latin typeface="Segoe UI" panose="020B0502040204020203" pitchFamily="34" charset="0"/>
                <a:cs typeface="Segoe UI" panose="020B0502040204020203" pitchFamily="34" charset="0"/>
              </a:rPr>
              <a:t>Wird die Tagestaxe nicht für den gesamten Monat in Rechnung gestellt, ist </a:t>
            </a:r>
          </a:p>
          <a:p>
            <a:pPr lvl="1">
              <a:tabLst>
                <a:tab pos="361941" algn="l"/>
                <a:tab pos="539737" algn="l"/>
              </a:tabLst>
            </a:pPr>
            <a:r>
              <a:rPr lang="de-CH" sz="1500" dirty="0">
                <a:latin typeface="Segoe UI" panose="020B0502040204020203" pitchFamily="34" charset="0"/>
                <a:cs typeface="Segoe UI" panose="020B0502040204020203" pitchFamily="34" charset="0"/>
              </a:rPr>
              <a:t>bis zum Ende dieses Monats noch eine Berechnung für zu Hause lebende Personen vorzunehmen («Mietzinsberechnung» bzw. «Nicht-Heimberechnung»); </a:t>
            </a:r>
          </a:p>
          <a:p>
            <a:pPr lvl="1">
              <a:tabLst>
                <a:tab pos="361941" algn="l"/>
                <a:tab pos="539737" algn="l"/>
              </a:tabLst>
            </a:pPr>
            <a:r>
              <a:rPr lang="de-CH" sz="1500" dirty="0">
                <a:latin typeface="Segoe UI" panose="020B0502040204020203" pitchFamily="34" charset="0"/>
                <a:cs typeface="Segoe UI" panose="020B0502040204020203" pitchFamily="34" charset="0"/>
              </a:rPr>
              <a:t>die Tagestaxe abzüglich Verpflegung (gemäss Naturallohnansatz Art. 11 AHVV) zusätzlich als Ausgabe zu berücksichtigen;</a:t>
            </a:r>
          </a:p>
          <a:p>
            <a:pPr lvl="1">
              <a:tabLst>
                <a:tab pos="361941" algn="l"/>
                <a:tab pos="539737" algn="l"/>
              </a:tabLst>
            </a:pPr>
            <a:r>
              <a:rPr lang="de-CH" sz="1500" dirty="0">
                <a:latin typeface="Segoe UI" panose="020B0502040204020203" pitchFamily="34" charset="0"/>
                <a:cs typeface="Segoe UI" panose="020B0502040204020203" pitchFamily="34" charset="0"/>
              </a:rPr>
              <a:t>ab dem folgenden Monat eine Heimberechnung vorzunehmen.</a:t>
            </a:r>
          </a:p>
          <a:p>
            <a:pPr lvl="1">
              <a:tabLst>
                <a:tab pos="361941" algn="l"/>
                <a:tab pos="539737" algn="l"/>
              </a:tabLst>
            </a:pPr>
            <a:endParaRPr lang="de-CH" sz="1500" dirty="0">
              <a:latin typeface="Segoe UI" panose="020B0502040204020203" pitchFamily="34" charset="0"/>
              <a:cs typeface="Segoe UI" panose="020B0502040204020203" pitchFamily="34" charset="0"/>
            </a:endParaRPr>
          </a:p>
          <a:p>
            <a:pPr>
              <a:tabLst>
                <a:tab pos="361941" algn="l"/>
                <a:tab pos="539737" algn="l"/>
              </a:tabLst>
            </a:pPr>
            <a:r>
              <a:rPr lang="de-CH" sz="1500" dirty="0">
                <a:latin typeface="Segoe UI" panose="020B0502040204020203" pitchFamily="34" charset="0"/>
                <a:cs typeface="Segoe UI" panose="020B0502040204020203" pitchFamily="34" charset="0"/>
              </a:rPr>
              <a:t>Mietausgaben für maximal 6 Monate ab Wechsel auf Heimberechnung</a:t>
            </a:r>
          </a:p>
        </p:txBody>
      </p:sp>
      <p:sp>
        <p:nvSpPr>
          <p:cNvPr id="3" name="Titel 2"/>
          <p:cNvSpPr>
            <a:spLocks noGrp="1"/>
          </p:cNvSpPr>
          <p:nvPr>
            <p:ph type="title"/>
          </p:nvPr>
        </p:nvSpPr>
        <p:spPr/>
        <p:txBody>
          <a:bodyPr/>
          <a:lstStyle/>
          <a:p>
            <a:r>
              <a:rPr lang="de-CH" sz="3300" dirty="0">
                <a:latin typeface="Segoe UI" panose="020B0502040204020203" pitchFamily="34" charset="0"/>
                <a:cs typeface="Segoe UI" panose="020B0502040204020203" pitchFamily="34" charset="0"/>
              </a:rPr>
              <a:t>Tageweise Berücksichtigung der </a:t>
            </a:r>
            <a:r>
              <a:rPr lang="de-CH" sz="3300" dirty="0" err="1">
                <a:solidFill>
                  <a:schemeClr val="tx1"/>
                </a:solidFill>
                <a:latin typeface="Segoe UI" panose="020B0502040204020203" pitchFamily="34" charset="0"/>
                <a:cs typeface="Segoe UI" panose="020B0502040204020203" pitchFamily="34" charset="0"/>
              </a:rPr>
              <a:t>Heimtaxe</a:t>
            </a:r>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282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4294967295"/>
          </p:nvPr>
        </p:nvSpPr>
        <p:spPr>
          <a:xfrm>
            <a:off x="1138237" y="1304925"/>
            <a:ext cx="8005763" cy="3838575"/>
          </a:xfrm>
        </p:spPr>
        <p:txBody>
          <a:bodyPr>
            <a:normAutofit lnSpcReduction="10000"/>
          </a:bodyPr>
          <a:lstStyle/>
          <a:p>
            <a:pPr marL="0" indent="0">
              <a:buNone/>
              <a:tabLst>
                <a:tab pos="365127" algn="l"/>
                <a:tab pos="1769633" algn="l"/>
                <a:tab pos="3925674" algn="l"/>
                <a:tab pos="5059135" algn="r"/>
              </a:tabLst>
            </a:pPr>
            <a:r>
              <a:rPr lang="de-DE" altLang="de-DE" sz="1411" u="sng" dirty="0">
                <a:latin typeface="Segoe UI" panose="020B0502040204020203" pitchFamily="34" charset="0"/>
                <a:cs typeface="Segoe UI" panose="020B0502040204020203" pitchFamily="34" charset="0"/>
              </a:rPr>
              <a:t>Sachverhalt</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Heimeintritt	20.01.2021</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Pension &amp; Betreuung	CHF	180.00 	pro Tag</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Selbstbehalt Pflege	CHF	18.00 	pro Tag</a:t>
            </a:r>
          </a:p>
          <a:p>
            <a:pPr>
              <a:tabLst>
                <a:tab pos="365127" algn="l"/>
                <a:tab pos="2534608" algn="l"/>
                <a:tab pos="4110477" algn="r"/>
              </a:tabLst>
            </a:pPr>
            <a:endParaRPr lang="de-DE" altLang="de-DE" sz="1411" u="sng" dirty="0">
              <a:latin typeface="Segoe UI" panose="020B0502040204020203" pitchFamily="34" charset="0"/>
              <a:cs typeface="Segoe UI" panose="020B0502040204020203" pitchFamily="34" charset="0"/>
            </a:endParaRPr>
          </a:p>
          <a:p>
            <a:pPr marL="0" indent="0">
              <a:buNone/>
              <a:tabLst>
                <a:tab pos="365127" algn="l"/>
                <a:tab pos="2534608" algn="l"/>
                <a:tab pos="4110477" algn="r"/>
              </a:tabLst>
            </a:pPr>
            <a:r>
              <a:rPr lang="de-DE" altLang="de-DE" sz="1411" u="sng" dirty="0">
                <a:latin typeface="Segoe UI" panose="020B0502040204020203" pitchFamily="34" charset="0"/>
                <a:cs typeface="Segoe UI" panose="020B0502040204020203" pitchFamily="34" charset="0"/>
              </a:rPr>
              <a:t>Berechnungsbeispiel:</a:t>
            </a:r>
            <a:r>
              <a:rPr lang="de-DE" altLang="de-DE" sz="1411" dirty="0">
                <a:latin typeface="Segoe UI" panose="020B0502040204020203" pitchFamily="34" charset="0"/>
                <a:cs typeface="Segoe UI" panose="020B0502040204020203" pitchFamily="34" charset="0"/>
              </a:rPr>
              <a:t>	</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Pension &amp; Betreuung	CHF	180.00</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 Naturallohnansatz	CHF	- 21.50 	(Art. 11 Abs. 2 AHVV) </a:t>
            </a:r>
          </a:p>
          <a:p>
            <a:pPr marL="0" indent="0">
              <a:buNone/>
              <a:tabLst>
                <a:tab pos="365127" algn="l"/>
                <a:tab pos="2534608" algn="l"/>
                <a:tab pos="4110477" algn="r"/>
              </a:tabLst>
            </a:pPr>
            <a:r>
              <a:rPr lang="de-DE" altLang="de-DE" sz="1411" u="sng" dirty="0">
                <a:latin typeface="Segoe UI" panose="020B0502040204020203" pitchFamily="34" charset="0"/>
                <a:cs typeface="Segoe UI" panose="020B0502040204020203" pitchFamily="34" charset="0"/>
              </a:rPr>
              <a:t>+ Selbstbehalt Pflege	CHF	18.00</a:t>
            </a: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Heimkosten pro Tag	CHF	176.50	</a:t>
            </a:r>
          </a:p>
          <a:p>
            <a:pPr>
              <a:tabLst>
                <a:tab pos="365127" algn="l"/>
                <a:tab pos="2534608" algn="l"/>
                <a:tab pos="4110477" algn="r"/>
              </a:tabLst>
            </a:pPr>
            <a:endParaRPr lang="de-DE" altLang="de-DE" sz="1411" dirty="0">
              <a:latin typeface="Segoe UI" panose="020B0502040204020203" pitchFamily="34" charset="0"/>
              <a:cs typeface="Segoe UI" panose="020B0502040204020203" pitchFamily="34" charset="0"/>
            </a:endParaRPr>
          </a:p>
          <a:p>
            <a:pPr marL="0" indent="0">
              <a:buNone/>
              <a:tabLst>
                <a:tab pos="365127" algn="l"/>
                <a:tab pos="2534608" algn="l"/>
                <a:tab pos="4110477" algn="r"/>
              </a:tabLst>
            </a:pPr>
            <a:r>
              <a:rPr lang="de-DE" altLang="de-DE" sz="1411" dirty="0">
                <a:latin typeface="Segoe UI" panose="020B0502040204020203" pitchFamily="34" charset="0"/>
                <a:cs typeface="Segoe UI" panose="020B0502040204020203" pitchFamily="34" charset="0"/>
              </a:rPr>
              <a:t>in EL-Berechnung*	CHF	25‘416.00 	</a:t>
            </a:r>
            <a:r>
              <a:rPr lang="de-DE" altLang="de-DE" sz="1411" i="1" dirty="0">
                <a:latin typeface="Segoe UI" panose="020B0502040204020203" pitchFamily="34" charset="0"/>
                <a:cs typeface="Segoe UI" panose="020B0502040204020203" pitchFamily="34" charset="0"/>
              </a:rPr>
              <a:t>(=176.50 x 12 Tage x 12 Monate)</a:t>
            </a:r>
          </a:p>
          <a:p>
            <a:endParaRPr lang="de-DE" altLang="de-DE" sz="1411" i="1" dirty="0">
              <a:latin typeface="Segoe UI" panose="020B0502040204020203" pitchFamily="34" charset="0"/>
              <a:cs typeface="Segoe UI" panose="020B0502040204020203" pitchFamily="34" charset="0"/>
            </a:endParaRPr>
          </a:p>
          <a:p>
            <a:pPr marL="0" indent="0">
              <a:buNone/>
              <a:tabLst>
                <a:tab pos="63842" algn="l"/>
              </a:tabLst>
            </a:pPr>
            <a:r>
              <a:rPr lang="de-DE" altLang="de-DE" sz="1411" i="1" dirty="0">
                <a:latin typeface="Segoe UI" panose="020B0502040204020203" pitchFamily="34" charset="0"/>
                <a:cs typeface="Segoe UI" panose="020B0502040204020203" pitchFamily="34" charset="0"/>
              </a:rPr>
              <a:t>* Als zusätzliche Ausgabe in der befristeten Berechnung der EL im Monat Januar 2021 </a:t>
            </a:r>
            <a:br>
              <a:rPr lang="de-DE" altLang="de-DE" sz="1411" i="1" dirty="0">
                <a:latin typeface="Segoe UI" panose="020B0502040204020203" pitchFamily="34" charset="0"/>
                <a:cs typeface="Segoe UI" panose="020B0502040204020203" pitchFamily="34" charset="0"/>
              </a:rPr>
            </a:br>
            <a:r>
              <a:rPr lang="de-DE" altLang="de-DE" sz="1411" i="1" dirty="0">
                <a:latin typeface="Segoe UI" panose="020B0502040204020203" pitchFamily="34" charset="0"/>
                <a:cs typeface="Segoe UI" panose="020B0502040204020203" pitchFamily="34" charset="0"/>
              </a:rPr>
              <a:t>	  berücksichtigen.</a:t>
            </a:r>
            <a:endParaRPr lang="de-CH" dirty="0">
              <a:latin typeface="Segoe UI" panose="020B0502040204020203" pitchFamily="34" charset="0"/>
              <a:cs typeface="Segoe UI" panose="020B0502040204020203" pitchFamily="34" charset="0"/>
            </a:endParaRPr>
          </a:p>
        </p:txBody>
      </p:sp>
      <p:sp>
        <p:nvSpPr>
          <p:cNvPr id="10" name="Rechteck 9"/>
          <p:cNvSpPr/>
          <p:nvPr/>
        </p:nvSpPr>
        <p:spPr>
          <a:xfrm>
            <a:off x="4852010" y="2440463"/>
            <a:ext cx="1758218" cy="89291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Titel 2"/>
          <p:cNvSpPr txBox="1">
            <a:spLocks/>
          </p:cNvSpPr>
          <p:nvPr/>
        </p:nvSpPr>
        <p:spPr>
          <a:xfrm>
            <a:off x="450851" y="212725"/>
            <a:ext cx="79375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50" dirty="0">
                <a:latin typeface="Segoe UI" panose="020B0502040204020203" pitchFamily="34" charset="0"/>
                <a:cs typeface="Segoe UI" panose="020B0502040204020203" pitchFamily="34" charset="0"/>
              </a:rPr>
              <a:t>Tageweise Berücksichtigung der </a:t>
            </a:r>
            <a:r>
              <a:rPr lang="de-CH" sz="2850" dirty="0" err="1">
                <a:latin typeface="Segoe UI" panose="020B0502040204020203" pitchFamily="34" charset="0"/>
                <a:cs typeface="Segoe UI" panose="020B0502040204020203" pitchFamily="34" charset="0"/>
              </a:rPr>
              <a:t>Heimtaxe</a:t>
            </a:r>
            <a:endParaRPr lang="de-CH" sz="2850" dirty="0">
              <a:latin typeface="Segoe UI" panose="020B0502040204020203" pitchFamily="34" charset="0"/>
              <a:cs typeface="Segoe UI" panose="020B0502040204020203" pitchFamily="34" charset="0"/>
            </a:endParaRPr>
          </a:p>
        </p:txBody>
      </p:sp>
      <p:sp>
        <p:nvSpPr>
          <p:cNvPr id="9" name="Textplatzhalter 3"/>
          <p:cNvSpPr>
            <a:spLocks noGrp="1"/>
          </p:cNvSpPr>
          <p:nvPr>
            <p:ph type="body" sz="quarter" idx="4294967295"/>
          </p:nvPr>
        </p:nvSpPr>
        <p:spPr>
          <a:xfrm>
            <a:off x="450850" y="696119"/>
            <a:ext cx="8005763" cy="373856"/>
          </a:xfrm>
        </p:spPr>
        <p:txBody>
          <a:bodyPr/>
          <a:lstStyle/>
          <a:p>
            <a:pPr marL="0" indent="0">
              <a:buNone/>
            </a:pPr>
            <a:r>
              <a:rPr lang="de-DE" altLang="de-DE" sz="1411" u="sng" dirty="0">
                <a:latin typeface="Segoe UI" panose="020B0502040204020203" pitchFamily="34" charset="0"/>
                <a:cs typeface="Segoe UI" panose="020B0502040204020203" pitchFamily="34" charset="0"/>
              </a:rPr>
              <a:t>Beispiel Berechnungsblatt – Heimtaxe: untermonatiger Heimeintritt</a:t>
            </a:r>
            <a:r>
              <a:rPr lang="de-DE" altLang="de-DE" sz="1350" dirty="0">
                <a:latin typeface="Segoe UI" panose="020B0502040204020203" pitchFamily="34" charset="0"/>
                <a:cs typeface="Segoe UI" panose="020B0502040204020203" pitchFamily="34" charset="0"/>
              </a:rPr>
              <a:t>	             </a:t>
            </a:r>
            <a:r>
              <a:rPr lang="de-DE" altLang="de-DE" sz="1350" u="sng" dirty="0">
                <a:latin typeface="Segoe UI" panose="020B0502040204020203" pitchFamily="34" charset="0"/>
                <a:cs typeface="Segoe UI" panose="020B0502040204020203" pitchFamily="34" charset="0"/>
              </a:rPr>
              <a:t>1/2</a:t>
            </a:r>
          </a:p>
          <a:p>
            <a:pPr marL="0" indent="0">
              <a:buNone/>
            </a:pPr>
            <a:endParaRPr lang="de-DE" altLang="de-DE" sz="1411" u="sng"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sz="706" dirty="0">
              <a:latin typeface="Segoe UI" panose="020B0502040204020203" pitchFamily="34" charset="0"/>
              <a:cs typeface="Segoe UI" panose="020B0502040204020203" pitchFamily="34" charset="0"/>
            </a:endParaRPr>
          </a:p>
          <a:p>
            <a:pPr marL="241925" indent="-241925">
              <a:buFont typeface="Wingdings" panose="05000000000000000000" pitchFamily="2" charset="2"/>
              <a:buChar char="§"/>
            </a:pPr>
            <a:endParaRPr lang="de-CH" altLang="de-DE" dirty="0">
              <a:latin typeface="Segoe UI" panose="020B0502040204020203" pitchFamily="34" charset="0"/>
              <a:cs typeface="Segoe UI" panose="020B0502040204020203" pitchFamily="34" charset="0"/>
            </a:endParaRPr>
          </a:p>
          <a:p>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8827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4294967295"/>
          </p:nvPr>
        </p:nvSpPr>
        <p:spPr>
          <a:xfrm>
            <a:off x="450850" y="696119"/>
            <a:ext cx="8005763" cy="373856"/>
          </a:xfrm>
        </p:spPr>
        <p:txBody>
          <a:bodyPr/>
          <a:lstStyle/>
          <a:p>
            <a:pPr marL="0" indent="0">
              <a:buNone/>
            </a:pPr>
            <a:r>
              <a:rPr lang="de-DE" altLang="de-DE" sz="1411" u="sng" dirty="0">
                <a:latin typeface="Segoe UI" panose="020B0502040204020203" pitchFamily="34" charset="0"/>
                <a:cs typeface="Segoe UI" panose="020B0502040204020203" pitchFamily="34" charset="0"/>
              </a:rPr>
              <a:t>Beispiel Berechnungsblatt – Heimtaxe: untermonatiger Heimeintritt</a:t>
            </a:r>
            <a:r>
              <a:rPr lang="de-DE" altLang="de-DE" sz="1350" dirty="0">
                <a:latin typeface="Segoe UI" panose="020B0502040204020203" pitchFamily="34" charset="0"/>
                <a:cs typeface="Segoe UI" panose="020B0502040204020203" pitchFamily="34" charset="0"/>
              </a:rPr>
              <a:t>	             </a:t>
            </a:r>
            <a:r>
              <a:rPr lang="de-DE" altLang="de-DE" sz="1350" u="sng" dirty="0">
                <a:latin typeface="Segoe UI" panose="020B0502040204020203" pitchFamily="34" charset="0"/>
                <a:cs typeface="Segoe UI" panose="020B0502040204020203" pitchFamily="34" charset="0"/>
              </a:rPr>
              <a:t>2/2</a:t>
            </a:r>
          </a:p>
          <a:p>
            <a:pPr marL="0" indent="0">
              <a:buNone/>
            </a:pPr>
            <a:endParaRPr lang="de-DE" altLang="de-DE" sz="1411" u="sng"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sz="706" dirty="0">
              <a:latin typeface="Segoe UI" panose="020B0502040204020203" pitchFamily="34" charset="0"/>
              <a:cs typeface="Segoe UI" panose="020B0502040204020203" pitchFamily="34" charset="0"/>
            </a:endParaRPr>
          </a:p>
          <a:p>
            <a:pPr marL="241925" indent="-241925">
              <a:buFont typeface="Wingdings" panose="05000000000000000000" pitchFamily="2" charset="2"/>
              <a:buChar char="§"/>
            </a:pPr>
            <a:endParaRPr lang="de-CH" altLang="de-DE" dirty="0">
              <a:latin typeface="Segoe UI" panose="020B0502040204020203" pitchFamily="34" charset="0"/>
              <a:cs typeface="Segoe UI" panose="020B0502040204020203" pitchFamily="34" charset="0"/>
            </a:endParaRPr>
          </a:p>
          <a:p>
            <a:endParaRPr lang="de-CH" dirty="0">
              <a:latin typeface="Segoe UI" panose="020B0502040204020203" pitchFamily="34" charset="0"/>
              <a:cs typeface="Segoe UI" panose="020B0502040204020203" pitchFamily="34" charset="0"/>
            </a:endParaRPr>
          </a:p>
        </p:txBody>
      </p:sp>
      <p:sp>
        <p:nvSpPr>
          <p:cNvPr id="10" name="Rechteck 9"/>
          <p:cNvSpPr/>
          <p:nvPr/>
        </p:nvSpPr>
        <p:spPr>
          <a:xfrm>
            <a:off x="4852010" y="2440463"/>
            <a:ext cx="1758218" cy="89291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6" name="Grafik 5"/>
          <p:cNvPicPr/>
          <p:nvPr/>
        </p:nvPicPr>
        <p:blipFill>
          <a:blip r:embed="rId3">
            <a:extLst>
              <a:ext uri="{28A0092B-C50C-407E-A947-70E740481C1C}">
                <a14:useLocalDpi xmlns:a14="http://schemas.microsoft.com/office/drawing/2010/main" val="0"/>
              </a:ext>
            </a:extLst>
          </a:blip>
          <a:srcRect/>
          <a:stretch>
            <a:fillRect/>
          </a:stretch>
        </p:blipFill>
        <p:spPr bwMode="auto">
          <a:xfrm>
            <a:off x="1271853" y="994476"/>
            <a:ext cx="5625598" cy="3927863"/>
          </a:xfrm>
          <a:prstGeom prst="rect">
            <a:avLst/>
          </a:prstGeom>
          <a:noFill/>
          <a:ln>
            <a:noFill/>
          </a:ln>
        </p:spPr>
      </p:pic>
      <p:sp>
        <p:nvSpPr>
          <p:cNvPr id="5" name="Textfeld 4"/>
          <p:cNvSpPr txBox="1"/>
          <p:nvPr/>
        </p:nvSpPr>
        <p:spPr>
          <a:xfrm>
            <a:off x="6677930" y="3095695"/>
            <a:ext cx="1526358" cy="483209"/>
          </a:xfrm>
          <a:prstGeom prst="rect">
            <a:avLst/>
          </a:prstGeom>
          <a:noFill/>
        </p:spPr>
        <p:txBody>
          <a:bodyPr wrap="square" rtlCol="0">
            <a:spAutoFit/>
          </a:bodyPr>
          <a:lstStyle/>
          <a:p>
            <a:r>
              <a:rPr lang="de-CH" sz="1270" i="1" dirty="0"/>
              <a:t>= Reservationstaxe</a:t>
            </a:r>
          </a:p>
        </p:txBody>
      </p:sp>
      <p:sp>
        <p:nvSpPr>
          <p:cNvPr id="9" name="Titel 2"/>
          <p:cNvSpPr txBox="1">
            <a:spLocks/>
          </p:cNvSpPr>
          <p:nvPr/>
        </p:nvSpPr>
        <p:spPr>
          <a:xfrm>
            <a:off x="450851" y="212725"/>
            <a:ext cx="79375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50" dirty="0">
                <a:latin typeface="Segoe UI" panose="020B0502040204020203" pitchFamily="34" charset="0"/>
                <a:cs typeface="Segoe UI" panose="020B0502040204020203" pitchFamily="34" charset="0"/>
              </a:rPr>
              <a:t>Tageweise Berücksichtigung der </a:t>
            </a:r>
            <a:r>
              <a:rPr lang="de-CH" sz="2850" dirty="0" err="1">
                <a:latin typeface="Segoe UI" panose="020B0502040204020203" pitchFamily="34" charset="0"/>
                <a:cs typeface="Segoe UI" panose="020B0502040204020203" pitchFamily="34" charset="0"/>
              </a:rPr>
              <a:t>Heimtaxe</a:t>
            </a:r>
            <a:endParaRPr lang="de-CH" sz="28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337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4294967295"/>
          </p:nvPr>
        </p:nvSpPr>
        <p:spPr>
          <a:xfrm>
            <a:off x="759415" y="1255014"/>
            <a:ext cx="8005763" cy="3838575"/>
          </a:xfrm>
        </p:spPr>
        <p:txBody>
          <a:bodyPr>
            <a:normAutofit/>
          </a:bodyPr>
          <a:lstStyle/>
          <a:p>
            <a:pPr marL="0" indent="0">
              <a:buNone/>
              <a:tabLst>
                <a:tab pos="365127" algn="l"/>
                <a:tab pos="1769633" algn="l"/>
                <a:tab pos="3925674" algn="l"/>
                <a:tab pos="5059135" algn="r"/>
              </a:tabLst>
            </a:pPr>
            <a:r>
              <a:rPr lang="de-DE" altLang="de-DE" sz="1500" u="sng" dirty="0">
                <a:latin typeface="Segoe UI" panose="020B0502040204020203" pitchFamily="34" charset="0"/>
                <a:cs typeface="Segoe UI" panose="020B0502040204020203" pitchFamily="34" charset="0"/>
              </a:rPr>
              <a:t>Sachverhalt</a:t>
            </a:r>
          </a:p>
          <a:p>
            <a:pPr marL="0" indent="0">
              <a:buNone/>
              <a:tabLst>
                <a:tab pos="365127" algn="l"/>
                <a:tab pos="2534608" algn="l"/>
                <a:tab pos="3861833" algn="r"/>
                <a:tab pos="3925674" algn="l"/>
              </a:tabLst>
            </a:pPr>
            <a:r>
              <a:rPr lang="de-DE" altLang="de-DE" sz="1500" dirty="0">
                <a:latin typeface="Segoe UI" panose="020B0502040204020203" pitchFamily="34" charset="0"/>
                <a:cs typeface="Segoe UI" panose="020B0502040204020203" pitchFamily="34" charset="0"/>
              </a:rPr>
              <a:t>Tod		21.03.2021	</a:t>
            </a:r>
          </a:p>
          <a:p>
            <a:pPr marL="0" indent="0">
              <a:buNone/>
              <a:tabLst>
                <a:tab pos="365127" algn="l"/>
                <a:tab pos="2534608" algn="l"/>
                <a:tab pos="3861833" algn="r"/>
                <a:tab pos="3925674" algn="l"/>
              </a:tabLst>
            </a:pPr>
            <a:r>
              <a:rPr lang="de-DE" altLang="de-DE" sz="1500" dirty="0">
                <a:latin typeface="Segoe UI" panose="020B0502040204020203" pitchFamily="34" charset="0"/>
                <a:cs typeface="Segoe UI" panose="020B0502040204020203" pitchFamily="34" charset="0"/>
              </a:rPr>
              <a:t>Pension 	CHF	94.50	pro Tag</a:t>
            </a:r>
          </a:p>
          <a:p>
            <a:pPr marL="0" indent="0">
              <a:buNone/>
              <a:tabLst>
                <a:tab pos="365127" algn="l"/>
                <a:tab pos="2534608" algn="l"/>
                <a:tab pos="3861833" algn="r"/>
                <a:tab pos="3925674" algn="l"/>
              </a:tabLst>
            </a:pPr>
            <a:r>
              <a:rPr lang="de-DE" altLang="de-DE" sz="1500" dirty="0">
                <a:latin typeface="Segoe UI" panose="020B0502040204020203" pitchFamily="34" charset="0"/>
                <a:cs typeface="Segoe UI" panose="020B0502040204020203" pitchFamily="34" charset="0"/>
              </a:rPr>
              <a:t>Betreuung	CHF	18.00	pro Tag</a:t>
            </a:r>
          </a:p>
          <a:p>
            <a:pPr marL="0" indent="0">
              <a:buNone/>
              <a:tabLst>
                <a:tab pos="365127" algn="l"/>
                <a:tab pos="2534608" algn="l"/>
                <a:tab pos="3861833" algn="r"/>
                <a:tab pos="3925674" algn="l"/>
              </a:tabLst>
            </a:pPr>
            <a:r>
              <a:rPr lang="de-DE" altLang="de-DE" sz="1500" dirty="0">
                <a:latin typeface="Segoe UI" panose="020B0502040204020203" pitchFamily="34" charset="0"/>
                <a:cs typeface="Segoe UI" panose="020B0502040204020203" pitchFamily="34" charset="0"/>
              </a:rPr>
              <a:t>Selbstbehalt Pflege	CHF	3.40	pro Tag</a:t>
            </a:r>
          </a:p>
          <a:p>
            <a:pPr marL="0" indent="0">
              <a:buNone/>
              <a:tabLst>
                <a:tab pos="365127" algn="l"/>
                <a:tab pos="2534608" algn="l"/>
                <a:tab pos="3861833" algn="r"/>
                <a:tab pos="3925674" algn="l"/>
                <a:tab pos="4810490" algn="l"/>
              </a:tabLst>
            </a:pPr>
            <a:r>
              <a:rPr lang="de-DE" altLang="de-DE" sz="1500" dirty="0">
                <a:latin typeface="Segoe UI" panose="020B0502040204020203" pitchFamily="34" charset="0"/>
                <a:cs typeface="Segoe UI" panose="020B0502040204020203" pitchFamily="34" charset="0"/>
              </a:rPr>
              <a:t>Taxe während Kündigung	CHF	73.00	pro Tag		(Kündigungsfrist 7 Tage)</a:t>
            </a:r>
          </a:p>
          <a:p>
            <a:pPr marL="0" indent="0">
              <a:buNone/>
              <a:tabLst>
                <a:tab pos="365127" algn="l"/>
                <a:tab pos="2534608" algn="l"/>
                <a:tab pos="3861833" algn="r"/>
                <a:tab pos="3925674" algn="l"/>
              </a:tabLst>
            </a:pPr>
            <a:r>
              <a:rPr lang="de-DE" altLang="de-DE" sz="1500" dirty="0">
                <a:latin typeface="Segoe UI" panose="020B0502040204020203" pitchFamily="34" charset="0"/>
                <a:cs typeface="Segoe UI" panose="020B0502040204020203" pitchFamily="34" charset="0"/>
              </a:rPr>
              <a:t>Persönliche Auslagen	CHF	6‘540.00	pro Jahr		(= 17.95/ Tag)	</a:t>
            </a:r>
          </a:p>
          <a:p>
            <a:endParaRPr lang="de-DE" altLang="de-DE" sz="1500" dirty="0">
              <a:latin typeface="Segoe UI" panose="020B0502040204020203" pitchFamily="34" charset="0"/>
              <a:cs typeface="Segoe UI" panose="020B0502040204020203" pitchFamily="34" charset="0"/>
            </a:endParaRPr>
          </a:p>
          <a:p>
            <a:pPr marL="0" indent="0">
              <a:buNone/>
            </a:pPr>
            <a:r>
              <a:rPr lang="de-DE" altLang="de-DE" sz="1500" u="sng" dirty="0">
                <a:latin typeface="Segoe UI" panose="020B0502040204020203" pitchFamily="34" charset="0"/>
                <a:cs typeface="Segoe UI" panose="020B0502040204020203" pitchFamily="34" charset="0"/>
              </a:rPr>
              <a:t>Berechnungsperioden</a:t>
            </a:r>
          </a:p>
          <a:p>
            <a:pPr marL="0" indent="0">
              <a:buNone/>
            </a:pPr>
            <a:r>
              <a:rPr lang="de-DE" altLang="de-DE" sz="1500" dirty="0">
                <a:latin typeface="Segoe UI" panose="020B0502040204020203" pitchFamily="34" charset="0"/>
                <a:cs typeface="Segoe UI" panose="020B0502040204020203" pitchFamily="34" charset="0"/>
              </a:rPr>
              <a:t>01.03.21 – 21.03.21	„normale“ Heimberechnung</a:t>
            </a:r>
          </a:p>
          <a:p>
            <a:pPr marL="0" indent="0">
              <a:buNone/>
            </a:pPr>
            <a:r>
              <a:rPr lang="de-DE" altLang="de-DE" sz="1500" dirty="0">
                <a:latin typeface="Segoe UI" panose="020B0502040204020203" pitchFamily="34" charset="0"/>
                <a:cs typeface="Segoe UI" panose="020B0502040204020203" pitchFamily="34" charset="0"/>
              </a:rPr>
              <a:t>22.03.21 – 28.03.21	Heimberechnung Taxe während Kündigungsfrist</a:t>
            </a:r>
          </a:p>
          <a:p>
            <a:pPr marL="0" indent="0">
              <a:buNone/>
            </a:pPr>
            <a:r>
              <a:rPr lang="de-DE" altLang="de-DE" sz="1500" dirty="0">
                <a:latin typeface="Segoe UI" panose="020B0502040204020203" pitchFamily="34" charset="0"/>
                <a:cs typeface="Segoe UI" panose="020B0502040204020203" pitchFamily="34" charset="0"/>
              </a:rPr>
              <a:t>29.03.21 – 31.03.21	Heimberechnung ohne </a:t>
            </a:r>
            <a:r>
              <a:rPr lang="de-DE" altLang="de-DE" sz="1500" dirty="0" err="1">
                <a:latin typeface="Segoe UI" panose="020B0502040204020203" pitchFamily="34" charset="0"/>
                <a:cs typeface="Segoe UI" panose="020B0502040204020203" pitchFamily="34" charset="0"/>
              </a:rPr>
              <a:t>Heimtaxe</a:t>
            </a:r>
            <a:endParaRPr lang="de-CH" sz="1500" dirty="0">
              <a:latin typeface="Segoe UI" panose="020B0502040204020203" pitchFamily="34" charset="0"/>
              <a:cs typeface="Segoe UI" panose="020B0502040204020203" pitchFamily="34" charset="0"/>
            </a:endParaRPr>
          </a:p>
        </p:txBody>
      </p:sp>
      <p:sp>
        <p:nvSpPr>
          <p:cNvPr id="10" name="Rechteck 9"/>
          <p:cNvSpPr/>
          <p:nvPr/>
        </p:nvSpPr>
        <p:spPr>
          <a:xfrm>
            <a:off x="4852010" y="2440463"/>
            <a:ext cx="1758218" cy="89291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Titel 2"/>
          <p:cNvSpPr txBox="1">
            <a:spLocks/>
          </p:cNvSpPr>
          <p:nvPr/>
        </p:nvSpPr>
        <p:spPr>
          <a:xfrm>
            <a:off x="450851" y="212725"/>
            <a:ext cx="79375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50" dirty="0">
                <a:latin typeface="Segoe UI" panose="020B0502040204020203" pitchFamily="34" charset="0"/>
                <a:cs typeface="Segoe UI" panose="020B0502040204020203" pitchFamily="34" charset="0"/>
              </a:rPr>
              <a:t>Tageweise Berücksichtigung der </a:t>
            </a:r>
            <a:r>
              <a:rPr lang="de-CH" sz="2850" dirty="0" err="1">
                <a:latin typeface="Segoe UI" panose="020B0502040204020203" pitchFamily="34" charset="0"/>
                <a:cs typeface="Segoe UI" panose="020B0502040204020203" pitchFamily="34" charset="0"/>
              </a:rPr>
              <a:t>Heimtaxe</a:t>
            </a:r>
            <a:endParaRPr lang="de-CH" sz="2850" dirty="0">
              <a:latin typeface="Segoe UI" panose="020B0502040204020203" pitchFamily="34" charset="0"/>
              <a:cs typeface="Segoe UI" panose="020B0502040204020203" pitchFamily="34" charset="0"/>
            </a:endParaRPr>
          </a:p>
        </p:txBody>
      </p:sp>
      <p:sp>
        <p:nvSpPr>
          <p:cNvPr id="6" name="Textplatzhalter 3"/>
          <p:cNvSpPr>
            <a:spLocks noGrp="1"/>
          </p:cNvSpPr>
          <p:nvPr>
            <p:ph type="body" sz="quarter" idx="4294967295"/>
          </p:nvPr>
        </p:nvSpPr>
        <p:spPr>
          <a:xfrm>
            <a:off x="450850" y="696119"/>
            <a:ext cx="8005763" cy="373856"/>
          </a:xfrm>
        </p:spPr>
        <p:txBody>
          <a:bodyPr/>
          <a:lstStyle/>
          <a:p>
            <a:pPr marL="0" indent="0">
              <a:buNone/>
            </a:pPr>
            <a:r>
              <a:rPr lang="de-DE" altLang="de-DE" sz="1411" u="sng" dirty="0">
                <a:latin typeface="Segoe UI" panose="020B0502040204020203" pitchFamily="34" charset="0"/>
                <a:cs typeface="Segoe UI" panose="020B0502040204020203" pitchFamily="34" charset="0"/>
              </a:rPr>
              <a:t>Beispiel Berechnungsblatt – Heimtaxe: untermonatiger Heimaustritt</a:t>
            </a:r>
            <a:r>
              <a:rPr lang="de-DE" altLang="de-DE" sz="1350" dirty="0">
                <a:latin typeface="Segoe UI" panose="020B0502040204020203" pitchFamily="34" charset="0"/>
                <a:cs typeface="Segoe UI" panose="020B0502040204020203" pitchFamily="34" charset="0"/>
              </a:rPr>
              <a:t>	             </a:t>
            </a:r>
            <a:r>
              <a:rPr lang="de-DE" altLang="de-DE" sz="1350" u="sng" dirty="0">
                <a:latin typeface="Segoe UI" panose="020B0502040204020203" pitchFamily="34" charset="0"/>
                <a:cs typeface="Segoe UI" panose="020B0502040204020203" pitchFamily="34" charset="0"/>
              </a:rPr>
              <a:t>1/2</a:t>
            </a:r>
          </a:p>
          <a:p>
            <a:pPr marL="0" indent="0">
              <a:buNone/>
            </a:pPr>
            <a:endParaRPr lang="de-DE" altLang="de-DE" sz="1411" u="sng"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sz="706" dirty="0">
              <a:latin typeface="Segoe UI" panose="020B0502040204020203" pitchFamily="34" charset="0"/>
              <a:cs typeface="Segoe UI" panose="020B0502040204020203" pitchFamily="34" charset="0"/>
            </a:endParaRPr>
          </a:p>
          <a:p>
            <a:pPr marL="241925" indent="-241925">
              <a:buFont typeface="Wingdings" panose="05000000000000000000" pitchFamily="2" charset="2"/>
              <a:buChar char="§"/>
            </a:pPr>
            <a:endParaRPr lang="de-CH" altLang="de-DE" dirty="0">
              <a:latin typeface="Segoe UI" panose="020B0502040204020203" pitchFamily="34" charset="0"/>
              <a:cs typeface="Segoe UI" panose="020B0502040204020203" pitchFamily="34" charset="0"/>
            </a:endParaRPr>
          </a:p>
          <a:p>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106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4294967295"/>
          </p:nvPr>
        </p:nvSpPr>
        <p:spPr>
          <a:xfrm>
            <a:off x="450850" y="696119"/>
            <a:ext cx="8005763" cy="373856"/>
          </a:xfrm>
        </p:spPr>
        <p:txBody>
          <a:bodyPr/>
          <a:lstStyle/>
          <a:p>
            <a:pPr marL="0" indent="0">
              <a:buNone/>
            </a:pPr>
            <a:r>
              <a:rPr lang="de-DE" altLang="de-DE" sz="1411" u="sng" dirty="0">
                <a:latin typeface="Segoe UI" panose="020B0502040204020203" pitchFamily="34" charset="0"/>
                <a:cs typeface="Segoe UI" panose="020B0502040204020203" pitchFamily="34" charset="0"/>
              </a:rPr>
              <a:t>Beispiel Berechnungsblatt – Heimtaxe: untermonatiger Heimaustritt</a:t>
            </a:r>
            <a:r>
              <a:rPr lang="de-DE" altLang="de-DE" sz="1350" dirty="0">
                <a:latin typeface="Segoe UI" panose="020B0502040204020203" pitchFamily="34" charset="0"/>
                <a:cs typeface="Segoe UI" panose="020B0502040204020203" pitchFamily="34" charset="0"/>
              </a:rPr>
              <a:t>	             </a:t>
            </a:r>
            <a:r>
              <a:rPr lang="de-DE" altLang="de-DE" sz="1350" u="sng" dirty="0">
                <a:latin typeface="Segoe UI" panose="020B0502040204020203" pitchFamily="34" charset="0"/>
                <a:cs typeface="Segoe UI" panose="020B0502040204020203" pitchFamily="34" charset="0"/>
              </a:rPr>
              <a:t>2/2</a:t>
            </a:r>
          </a:p>
          <a:p>
            <a:pPr marL="0" indent="0">
              <a:buNone/>
            </a:pPr>
            <a:endParaRPr lang="de-DE" altLang="de-DE" sz="1411" u="sng"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dirty="0">
              <a:latin typeface="Segoe UI" panose="020B0502040204020203" pitchFamily="34" charset="0"/>
              <a:cs typeface="Segoe UI" panose="020B0502040204020203" pitchFamily="34" charset="0"/>
            </a:endParaRPr>
          </a:p>
          <a:p>
            <a:endParaRPr lang="de-DE" altLang="de-DE" sz="706" dirty="0">
              <a:latin typeface="Segoe UI" panose="020B0502040204020203" pitchFamily="34" charset="0"/>
              <a:cs typeface="Segoe UI" panose="020B0502040204020203" pitchFamily="34" charset="0"/>
            </a:endParaRPr>
          </a:p>
          <a:p>
            <a:pPr marL="241925" indent="-241925">
              <a:buFont typeface="Wingdings" panose="05000000000000000000" pitchFamily="2" charset="2"/>
              <a:buChar char="§"/>
            </a:pPr>
            <a:endParaRPr lang="de-CH" altLang="de-DE" dirty="0">
              <a:latin typeface="Segoe UI" panose="020B0502040204020203" pitchFamily="34" charset="0"/>
              <a:cs typeface="Segoe UI" panose="020B0502040204020203" pitchFamily="34" charset="0"/>
            </a:endParaRPr>
          </a:p>
          <a:p>
            <a:endParaRPr lang="de-CH" dirty="0">
              <a:latin typeface="Segoe UI" panose="020B0502040204020203" pitchFamily="34" charset="0"/>
              <a:cs typeface="Segoe UI" panose="020B0502040204020203" pitchFamily="34" charset="0"/>
            </a:endParaRPr>
          </a:p>
        </p:txBody>
      </p:sp>
      <p:sp>
        <p:nvSpPr>
          <p:cNvPr id="10" name="Rechteck 9"/>
          <p:cNvSpPr/>
          <p:nvPr/>
        </p:nvSpPr>
        <p:spPr>
          <a:xfrm>
            <a:off x="4852010" y="2440463"/>
            <a:ext cx="1758218" cy="89291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Titel 2"/>
          <p:cNvSpPr txBox="1">
            <a:spLocks/>
          </p:cNvSpPr>
          <p:nvPr/>
        </p:nvSpPr>
        <p:spPr>
          <a:xfrm>
            <a:off x="450851" y="212725"/>
            <a:ext cx="79375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50" dirty="0">
                <a:latin typeface="Segoe UI" panose="020B0502040204020203" pitchFamily="34" charset="0"/>
                <a:cs typeface="Segoe UI" panose="020B0502040204020203" pitchFamily="34" charset="0"/>
              </a:rPr>
              <a:t>Tageweise Berücksichtigung der </a:t>
            </a:r>
            <a:r>
              <a:rPr lang="de-CH" sz="2850" dirty="0" err="1">
                <a:latin typeface="Segoe UI" panose="020B0502040204020203" pitchFamily="34" charset="0"/>
                <a:cs typeface="Segoe UI" panose="020B0502040204020203" pitchFamily="34" charset="0"/>
              </a:rPr>
              <a:t>Heimtaxe</a:t>
            </a:r>
            <a:endParaRPr lang="de-CH" sz="2850" dirty="0">
              <a:latin typeface="Segoe UI" panose="020B0502040204020203" pitchFamily="34" charset="0"/>
              <a:cs typeface="Segoe UI" panose="020B0502040204020203" pitchFamily="34" charset="0"/>
            </a:endParaRPr>
          </a:p>
        </p:txBody>
      </p:sp>
      <p:pic>
        <p:nvPicPr>
          <p:cNvPr id="7" name="Grafik 6"/>
          <p:cNvPicPr>
            <a:picLocks noChangeAspect="1"/>
          </p:cNvPicPr>
          <p:nvPr/>
        </p:nvPicPr>
        <p:blipFill>
          <a:blip r:embed="rId3"/>
          <a:stretch>
            <a:fillRect/>
          </a:stretch>
        </p:blipFill>
        <p:spPr>
          <a:xfrm>
            <a:off x="1748512" y="973608"/>
            <a:ext cx="5736506" cy="4132459"/>
          </a:xfrm>
          <a:prstGeom prst="rect">
            <a:avLst/>
          </a:prstGeom>
        </p:spPr>
      </p:pic>
    </p:spTree>
    <p:extLst>
      <p:ext uri="{BB962C8B-B14F-4D97-AF65-F5344CB8AC3E}">
        <p14:creationId xmlns:p14="http://schemas.microsoft.com/office/powerpoint/2010/main" val="200712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1" y="1069975"/>
            <a:ext cx="8171696" cy="4004945"/>
          </a:xfrm>
        </p:spPr>
        <p:txBody>
          <a:bodyPr>
            <a:normAutofit/>
          </a:bodyPr>
          <a:lstStyle/>
          <a:p>
            <a:pPr marL="0" indent="0">
              <a:buNone/>
              <a:tabLst>
                <a:tab pos="361941" algn="l"/>
                <a:tab pos="539737" algn="l"/>
              </a:tabLst>
            </a:pPr>
            <a:r>
              <a:rPr lang="de-DE" altLang="de-DE" sz="1650" u="sng" dirty="0">
                <a:latin typeface="Segoe UI" panose="020B0502040204020203" pitchFamily="34" charset="0"/>
                <a:cs typeface="Segoe UI" panose="020B0502040204020203" pitchFamily="34" charset="0"/>
              </a:rPr>
              <a:t>Rahmenbedingungen für die Direktauszahlung ausbezahlt?</a:t>
            </a:r>
            <a:r>
              <a:rPr lang="de-DE" altLang="de-DE" sz="1650" dirty="0">
                <a:latin typeface="Segoe UI" panose="020B0502040204020203" pitchFamily="34" charset="0"/>
                <a:cs typeface="Segoe UI" panose="020B0502040204020203" pitchFamily="34" charset="0"/>
              </a:rPr>
              <a:t>             </a:t>
            </a:r>
            <a:r>
              <a:rPr lang="de-DE" altLang="de-DE" sz="1650" u="sng" dirty="0">
                <a:latin typeface="Segoe UI" panose="020B0502040204020203" pitchFamily="34" charset="0"/>
                <a:cs typeface="Segoe UI" panose="020B0502040204020203" pitchFamily="34" charset="0"/>
              </a:rPr>
              <a:t>1/3</a:t>
            </a:r>
          </a:p>
          <a:p>
            <a:pPr lvl="0"/>
            <a:endParaRPr lang="de-CH" sz="1650" dirty="0">
              <a:latin typeface="Segoe UI" panose="020B0502040204020203" pitchFamily="34" charset="0"/>
              <a:cs typeface="Segoe UI" panose="020B0502040204020203" pitchFamily="34" charset="0"/>
            </a:endParaRPr>
          </a:p>
          <a:p>
            <a:pPr lvl="0"/>
            <a:r>
              <a:rPr lang="de-CH" sz="1650" dirty="0">
                <a:latin typeface="Segoe UI" panose="020B0502040204020203" pitchFamily="34" charset="0"/>
                <a:cs typeface="Segoe UI" panose="020B0502040204020203" pitchFamily="34" charset="0"/>
              </a:rPr>
              <a:t>Vorliegen einer Abtretungserklärung</a:t>
            </a:r>
          </a:p>
          <a:p>
            <a:pPr lvl="0"/>
            <a:r>
              <a:rPr lang="de-CH" sz="1650" dirty="0">
                <a:latin typeface="Segoe UI" panose="020B0502040204020203" pitchFamily="34" charset="0"/>
                <a:cs typeface="Segoe UI" panose="020B0502040204020203" pitchFamily="34" charset="0"/>
              </a:rPr>
              <a:t>Abtretungen sind nur laufend möglich</a:t>
            </a:r>
          </a:p>
          <a:p>
            <a:pPr lvl="0"/>
            <a:r>
              <a:rPr lang="de-CH" sz="1650" dirty="0">
                <a:latin typeface="Segoe UI" panose="020B0502040204020203" pitchFamily="34" charset="0"/>
                <a:cs typeface="Segoe UI" panose="020B0502040204020203" pitchFamily="34" charset="0"/>
              </a:rPr>
              <a:t>Gesuche müssen bis am 20. im Monat der SVA St. Gallen eingereicht werden</a:t>
            </a:r>
          </a:p>
          <a:p>
            <a:pPr lvl="0"/>
            <a:r>
              <a:rPr lang="de-CH" sz="1650" dirty="0">
                <a:latin typeface="Segoe UI" panose="020B0502040204020203" pitchFamily="34" charset="0"/>
                <a:cs typeface="Segoe UI" panose="020B0502040204020203" pitchFamily="34" charset="0"/>
              </a:rPr>
              <a:t>EL wird auf gleiches Konto wie die PF ausbezahlt</a:t>
            </a:r>
          </a:p>
          <a:p>
            <a:pPr lvl="0"/>
            <a:r>
              <a:rPr lang="de-CH" sz="1650" dirty="0">
                <a:latin typeface="Segoe UI" panose="020B0502040204020203" pitchFamily="34" charset="0"/>
                <a:cs typeface="Segoe UI" panose="020B0502040204020203" pitchFamily="34" charset="0"/>
              </a:rPr>
              <a:t>Monatliche Zahlungen erfolgen am 4. Postarbeitstag (analog EL)</a:t>
            </a:r>
          </a:p>
          <a:p>
            <a:pPr lvl="0"/>
            <a:r>
              <a:rPr lang="de-CH" sz="1650" dirty="0">
                <a:latin typeface="Segoe UI" panose="020B0502040204020203" pitchFamily="34" charset="0"/>
                <a:cs typeface="Segoe UI" panose="020B0502040204020203" pitchFamily="34" charset="0"/>
              </a:rPr>
              <a:t>Über den Auszahlungsbetrag wird jeweils ein Sammelabrechnung erstellt (jedoch erst ab zwei Zahlungen) / Daher Zustellung der Verfügungskopie </a:t>
            </a:r>
          </a:p>
          <a:p>
            <a:pPr>
              <a:tabLst>
                <a:tab pos="361941" algn="l"/>
                <a:tab pos="539737" algn="l"/>
              </a:tabLst>
            </a:pPr>
            <a:endParaRPr lang="de-CH" sz="1650" dirty="0">
              <a:latin typeface="Segoe UI" panose="020B0502040204020203" pitchFamily="34" charset="0"/>
              <a:cs typeface="Segoe UI" panose="020B0502040204020203" pitchFamily="34" charset="0"/>
            </a:endParaRPr>
          </a:p>
        </p:txBody>
      </p:sp>
      <p:sp>
        <p:nvSpPr>
          <p:cNvPr id="3" name="Titel 2"/>
          <p:cNvSpPr>
            <a:spLocks noGrp="1"/>
          </p:cNvSpPr>
          <p:nvPr>
            <p:ph type="title"/>
          </p:nvPr>
        </p:nvSpPr>
        <p:spPr/>
        <p:txBody>
          <a:bodyPr/>
          <a:lstStyle/>
          <a:p>
            <a:r>
              <a:rPr lang="de-CH" sz="3300" dirty="0">
                <a:latin typeface="Segoe UI" panose="020B0502040204020203" pitchFamily="34" charset="0"/>
                <a:cs typeface="Segoe UI" panose="020B0502040204020203" pitchFamily="34" charset="0"/>
              </a:rPr>
              <a:t>Drittauszahlung an Leistungserbringer</a:t>
            </a:r>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4970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1" y="1069975"/>
            <a:ext cx="8171696" cy="3952694"/>
          </a:xfrm>
        </p:spPr>
        <p:txBody>
          <a:bodyPr>
            <a:normAutofit/>
          </a:bodyPr>
          <a:lstStyle/>
          <a:p>
            <a:pPr marL="0" indent="0">
              <a:buNone/>
              <a:tabLst>
                <a:tab pos="361941" algn="l"/>
                <a:tab pos="539737" algn="l"/>
              </a:tabLst>
            </a:pPr>
            <a:r>
              <a:rPr lang="de-DE" altLang="de-DE" sz="1650" u="sng" dirty="0">
                <a:latin typeface="Segoe UI" panose="020B0502040204020203" pitchFamily="34" charset="0"/>
                <a:cs typeface="Segoe UI" panose="020B0502040204020203" pitchFamily="34" charset="0"/>
              </a:rPr>
              <a:t>Welcher Betrag wird an den Leistungserbringer ausbezahlt?</a:t>
            </a:r>
            <a:r>
              <a:rPr lang="de-DE" altLang="de-DE" sz="1650" dirty="0">
                <a:latin typeface="Segoe UI" panose="020B0502040204020203" pitchFamily="34" charset="0"/>
                <a:cs typeface="Segoe UI" panose="020B0502040204020203" pitchFamily="34" charset="0"/>
              </a:rPr>
              <a:t>              </a:t>
            </a:r>
            <a:r>
              <a:rPr lang="de-DE" altLang="de-DE" sz="1650" u="sng" dirty="0">
                <a:latin typeface="Segoe UI" panose="020B0502040204020203" pitchFamily="34" charset="0"/>
                <a:cs typeface="Segoe UI" panose="020B0502040204020203" pitchFamily="34" charset="0"/>
              </a:rPr>
              <a:t>2/3</a:t>
            </a:r>
          </a:p>
          <a:p>
            <a:pPr lvl="0"/>
            <a:endParaRPr lang="de-CH" sz="1650" dirty="0">
              <a:latin typeface="Segoe UI" panose="020B0502040204020203" pitchFamily="34" charset="0"/>
              <a:cs typeface="Segoe UI" panose="020B0502040204020203" pitchFamily="34" charset="0"/>
            </a:endParaRPr>
          </a:p>
          <a:p>
            <a:pPr marL="0" indent="0">
              <a:buNone/>
            </a:pPr>
            <a:r>
              <a:rPr lang="de-CH" sz="1650" dirty="0">
                <a:latin typeface="Segoe UI Semibold" panose="020B0702040204020203" pitchFamily="34" charset="0"/>
                <a:cs typeface="Segoe UI Semibold" panose="020B0702040204020203" pitchFamily="34" charset="0"/>
              </a:rPr>
              <a:t>Reihenfolge der Auszahlung</a:t>
            </a:r>
          </a:p>
          <a:p>
            <a:pPr lvl="0"/>
            <a:r>
              <a:rPr lang="de-CH" sz="1650" dirty="0">
                <a:latin typeface="Segoe UI" panose="020B0502040204020203" pitchFamily="34" charset="0"/>
                <a:cs typeface="Segoe UI" panose="020B0502040204020203" pitchFamily="34" charset="0"/>
              </a:rPr>
              <a:t>1. Betrag für KVG-Prämie an den Versicherer</a:t>
            </a:r>
          </a:p>
          <a:p>
            <a:pPr lvl="0"/>
            <a:r>
              <a:rPr lang="de-CH" sz="1650" dirty="0">
                <a:latin typeface="Segoe UI" panose="020B0502040204020203" pitchFamily="34" charset="0"/>
                <a:cs typeface="Segoe UI" panose="020B0502040204020203" pitchFamily="34" charset="0"/>
              </a:rPr>
              <a:t>2. Betrag für persönliche Auslagen immer direkt an EL-beziehende Person</a:t>
            </a:r>
          </a:p>
          <a:p>
            <a:pPr marL="0" indent="0">
              <a:buNone/>
            </a:pPr>
            <a:r>
              <a:rPr lang="de-CH" sz="1650" dirty="0">
                <a:latin typeface="Segoe UI" panose="020B0502040204020203" pitchFamily="34" charset="0"/>
                <a:cs typeface="Segoe UI" panose="020B0502040204020203" pitchFamily="34" charset="0"/>
              </a:rPr>
              <a:t>	</a:t>
            </a:r>
            <a:r>
              <a:rPr lang="de-CH" sz="1650" i="1" dirty="0">
                <a:latin typeface="Segoe UI" panose="020B0502040204020203" pitchFamily="34" charset="0"/>
                <a:cs typeface="Segoe UI" panose="020B0502040204020203" pitchFamily="34" charset="0"/>
                <a:sym typeface="Wingdings" panose="05000000000000000000" pitchFamily="2" charset="2"/>
              </a:rPr>
              <a:t></a:t>
            </a:r>
            <a:r>
              <a:rPr lang="de-CH" sz="1650" i="1" dirty="0">
                <a:latin typeface="Segoe UI" panose="020B0502040204020203" pitchFamily="34" charset="0"/>
                <a:cs typeface="Segoe UI" panose="020B0502040204020203" pitchFamily="34" charset="0"/>
              </a:rPr>
              <a:t>Die persönlichen Auslagen werden nie dem Leistungserbringer ausbezahlt</a:t>
            </a:r>
          </a:p>
          <a:p>
            <a:pPr lvl="0"/>
            <a:r>
              <a:rPr lang="de-CH" sz="1650" dirty="0">
                <a:latin typeface="Segoe UI" panose="020B0502040204020203" pitchFamily="34" charset="0"/>
                <a:cs typeface="Segoe UI" panose="020B0502040204020203" pitchFamily="34" charset="0"/>
              </a:rPr>
              <a:t>3. Betrag für </a:t>
            </a:r>
            <a:r>
              <a:rPr lang="de-CH" sz="1650" dirty="0" err="1">
                <a:latin typeface="Segoe UI" panose="020B0502040204020203" pitchFamily="34" charset="0"/>
                <a:cs typeface="Segoe UI" panose="020B0502040204020203" pitchFamily="34" charset="0"/>
              </a:rPr>
              <a:t>Heimtaxe</a:t>
            </a:r>
            <a:r>
              <a:rPr lang="de-CH" sz="1650" dirty="0">
                <a:latin typeface="Segoe UI" panose="020B0502040204020203" pitchFamily="34" charset="0"/>
                <a:cs typeface="Segoe UI" panose="020B0502040204020203" pitchFamily="34" charset="0"/>
              </a:rPr>
              <a:t> an entsprechendes Heim/Spital</a:t>
            </a:r>
          </a:p>
          <a:p>
            <a:pPr lvl="0"/>
            <a:r>
              <a:rPr lang="de-CH" sz="1650" dirty="0">
                <a:latin typeface="Segoe UI" panose="020B0502040204020203" pitchFamily="34" charset="0"/>
                <a:cs typeface="Segoe UI" panose="020B0502040204020203" pitchFamily="34" charset="0"/>
              </a:rPr>
              <a:t>4. allfälliger Restbetrag wird an EL-beziehenden Person ausbezahlt</a:t>
            </a:r>
          </a:p>
        </p:txBody>
      </p:sp>
      <p:sp>
        <p:nvSpPr>
          <p:cNvPr id="3" name="Titel 2"/>
          <p:cNvSpPr>
            <a:spLocks noGrp="1"/>
          </p:cNvSpPr>
          <p:nvPr>
            <p:ph type="title"/>
          </p:nvPr>
        </p:nvSpPr>
        <p:spPr/>
        <p:txBody>
          <a:bodyPr/>
          <a:lstStyle/>
          <a:p>
            <a:r>
              <a:rPr lang="de-CH" sz="3300" dirty="0">
                <a:latin typeface="Segoe UI" panose="020B0502040204020203" pitchFamily="34" charset="0"/>
                <a:cs typeface="Segoe UI" panose="020B0502040204020203" pitchFamily="34" charset="0"/>
              </a:rPr>
              <a:t>Drittauszahlung an Leistungserbringer</a:t>
            </a:r>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7367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1" y="1007292"/>
            <a:ext cx="8171696" cy="4136209"/>
          </a:xfrm>
        </p:spPr>
        <p:txBody>
          <a:bodyPr>
            <a:normAutofit/>
          </a:bodyPr>
          <a:lstStyle/>
          <a:p>
            <a:pPr marL="0" indent="0">
              <a:buNone/>
              <a:tabLst>
                <a:tab pos="361941" algn="l"/>
                <a:tab pos="539737" algn="l"/>
              </a:tabLst>
            </a:pPr>
            <a:r>
              <a:rPr lang="de-DE" altLang="de-DE" sz="1500" u="sng" dirty="0">
                <a:latin typeface="Segoe UI" panose="020B0502040204020203" pitchFamily="34" charset="0"/>
                <a:cs typeface="Segoe UI" panose="020B0502040204020203" pitchFamily="34" charset="0"/>
              </a:rPr>
              <a:t>Welcher Betrag wird an den Leistungserbringer ausbezahlt?</a:t>
            </a:r>
            <a:r>
              <a:rPr lang="de-DE" altLang="de-DE" sz="1500" dirty="0">
                <a:latin typeface="Segoe UI" panose="020B0502040204020203" pitchFamily="34" charset="0"/>
                <a:cs typeface="Segoe UI" panose="020B0502040204020203" pitchFamily="34" charset="0"/>
              </a:rPr>
              <a:t>                     </a:t>
            </a:r>
            <a:r>
              <a:rPr lang="de-DE" altLang="de-DE" sz="1500" u="sng" dirty="0">
                <a:latin typeface="Segoe UI" panose="020B0502040204020203" pitchFamily="34" charset="0"/>
                <a:cs typeface="Segoe UI" panose="020B0502040204020203" pitchFamily="34" charset="0"/>
              </a:rPr>
              <a:t>3/3</a:t>
            </a:r>
          </a:p>
          <a:p>
            <a:pPr lvl="0"/>
            <a:endParaRPr lang="de-CH" sz="675" dirty="0">
              <a:latin typeface="Segoe UI" panose="020B0502040204020203" pitchFamily="34" charset="0"/>
              <a:cs typeface="Segoe UI" panose="020B0502040204020203" pitchFamily="34" charset="0"/>
            </a:endParaRPr>
          </a:p>
          <a:p>
            <a:pPr marL="0" indent="0">
              <a:buNone/>
              <a:tabLst>
                <a:tab pos="388144" algn="l"/>
                <a:tab pos="3830241" algn="l"/>
              </a:tabLst>
            </a:pPr>
            <a:r>
              <a:rPr lang="de-CH" altLang="de-DE" sz="1500" u="sng" dirty="0">
                <a:latin typeface="Segoe UI" panose="020B0502040204020203" pitchFamily="34" charset="0"/>
                <a:cs typeface="Segoe UI" panose="020B0502040204020203" pitchFamily="34" charset="0"/>
              </a:rPr>
              <a:t>Beispiel – Direktauszahlung an den Leistungserbringer</a:t>
            </a:r>
            <a:r>
              <a:rPr lang="de-CH" altLang="de-DE" sz="1500" dirty="0">
                <a:latin typeface="Segoe UI" panose="020B0502040204020203" pitchFamily="34" charset="0"/>
                <a:cs typeface="Segoe UI" panose="020B0502040204020203" pitchFamily="34" charset="0"/>
              </a:rPr>
              <a:t>	</a:t>
            </a:r>
          </a:p>
          <a:p>
            <a:pPr>
              <a:tabLst>
                <a:tab pos="388144" algn="l"/>
                <a:tab pos="3830241" algn="l"/>
              </a:tabLst>
            </a:pPr>
            <a:endParaRPr lang="de-CH" altLang="de-DE" sz="675" dirty="0">
              <a:latin typeface="Segoe UI" panose="020B0502040204020203" pitchFamily="34" charset="0"/>
              <a:cs typeface="Segoe UI" panose="020B0502040204020203" pitchFamily="34" charset="0"/>
            </a:endParaRPr>
          </a:p>
          <a:p>
            <a:pPr marL="0" indent="0">
              <a:buNone/>
              <a:tabLst>
                <a:tab pos="388144" algn="l"/>
                <a:tab pos="3830241" algn="l"/>
              </a:tabLst>
            </a:pPr>
            <a:r>
              <a:rPr lang="de-CH" altLang="de-DE" sz="1500" u="sng" dirty="0">
                <a:latin typeface="Segoe UI" panose="020B0502040204020203" pitchFamily="34" charset="0"/>
                <a:cs typeface="Segoe UI" panose="020B0502040204020203" pitchFamily="34" charset="0"/>
              </a:rPr>
              <a:t>Grundlagen:</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Krankenkassenprämie	CHF	4’800.-</a:t>
            </a:r>
          </a:p>
          <a:p>
            <a:pPr marL="0" indent="0">
              <a:buNone/>
              <a:tabLst>
                <a:tab pos="388144" algn="l"/>
                <a:tab pos="3232547" algn="l"/>
                <a:tab pos="4575572" algn="r"/>
                <a:tab pos="5182791" algn="l"/>
                <a:tab pos="7063979" algn="r"/>
              </a:tabLst>
            </a:pPr>
            <a:r>
              <a:rPr lang="de-CH" altLang="de-DE" sz="1500" u="sng" dirty="0">
                <a:latin typeface="Segoe UI" panose="020B0502040204020203" pitchFamily="34" charset="0"/>
                <a:cs typeface="Segoe UI" panose="020B0502040204020203" pitchFamily="34" charset="0"/>
              </a:rPr>
              <a:t>Persönliche Auslagen	CHF	4’872.-</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Ausgabenüberschuss	CHF	46’587.-</a:t>
            </a:r>
          </a:p>
          <a:p>
            <a:pPr>
              <a:tabLst>
                <a:tab pos="388144" algn="l"/>
                <a:tab pos="3232547" algn="l"/>
                <a:tab pos="4575572" algn="r"/>
                <a:tab pos="5182791" algn="l"/>
                <a:tab pos="7063979" algn="r"/>
              </a:tabLst>
            </a:pPr>
            <a:endParaRPr lang="de-CH" altLang="de-DE" sz="600" dirty="0">
              <a:latin typeface="Segoe UI" panose="020B0502040204020203" pitchFamily="34" charset="0"/>
              <a:cs typeface="Segoe UI" panose="020B0502040204020203" pitchFamily="34" charset="0"/>
            </a:endParaRPr>
          </a:p>
          <a:p>
            <a:pPr marL="0" indent="0">
              <a:buNone/>
              <a:tabLst>
                <a:tab pos="388144" algn="l"/>
                <a:tab pos="3232547" algn="l"/>
                <a:tab pos="4575572" algn="r"/>
                <a:tab pos="5182791" algn="l"/>
                <a:tab pos="7063979" algn="r"/>
              </a:tabLst>
            </a:pPr>
            <a:r>
              <a:rPr lang="de-CH" altLang="de-DE" sz="1500" u="sng" dirty="0">
                <a:latin typeface="Segoe UI" panose="020B0502040204020203" pitchFamily="34" charset="0"/>
                <a:cs typeface="Segoe UI" panose="020B0502040204020203" pitchFamily="34" charset="0"/>
              </a:rPr>
              <a:t>Zahlung:</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EL pro Monat (aufgerundet)	CHF	3’883.-</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 Prämie an Krankenkasse	CHF	- 400.-	</a:t>
            </a:r>
            <a:r>
              <a:rPr lang="de-CH" altLang="de-DE" sz="1500" i="1" dirty="0">
                <a:latin typeface="Segoe UI" panose="020B0502040204020203" pitchFamily="34" charset="0"/>
                <a:cs typeface="Segoe UI" panose="020B0502040204020203" pitchFamily="34" charset="0"/>
              </a:rPr>
              <a:t>Überweisung an Krankenkasse</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 persönliche Auslagen	CHF	- 406.-	</a:t>
            </a:r>
            <a:r>
              <a:rPr lang="de-CH" altLang="de-DE" sz="1500" i="1" dirty="0">
                <a:latin typeface="Segoe UI" panose="020B0502040204020203" pitchFamily="34" charset="0"/>
                <a:cs typeface="Segoe UI" panose="020B0502040204020203" pitchFamily="34" charset="0"/>
              </a:rPr>
              <a:t>Überweisung an EL-Bezüger</a:t>
            </a:r>
            <a:endParaRPr lang="de-CH" altLang="de-DE" sz="1500" dirty="0">
              <a:latin typeface="Segoe UI" panose="020B0502040204020203" pitchFamily="34" charset="0"/>
              <a:cs typeface="Segoe UI" panose="020B0502040204020203" pitchFamily="34" charset="0"/>
            </a:endParaRPr>
          </a:p>
          <a:p>
            <a:pPr marL="0" indent="0">
              <a:buNone/>
              <a:tabLst>
                <a:tab pos="388144" algn="l"/>
                <a:tab pos="3232547" algn="l"/>
                <a:tab pos="4575572" algn="r"/>
                <a:tab pos="5182791" algn="l"/>
                <a:tab pos="7063979" algn="r"/>
              </a:tabLst>
            </a:pPr>
            <a:r>
              <a:rPr lang="de-CH" altLang="de-DE" sz="1500" u="sng" dirty="0">
                <a:latin typeface="Segoe UI" panose="020B0502040204020203" pitchFamily="34" charset="0"/>
                <a:cs typeface="Segoe UI" panose="020B0502040204020203" pitchFamily="34" charset="0"/>
              </a:rPr>
              <a:t>./. Betrag für die </a:t>
            </a:r>
            <a:r>
              <a:rPr lang="de-CH" altLang="de-DE" sz="1500" u="sng" dirty="0" err="1">
                <a:latin typeface="Segoe UI" panose="020B0502040204020203" pitchFamily="34" charset="0"/>
                <a:cs typeface="Segoe UI" panose="020B0502040204020203" pitchFamily="34" charset="0"/>
              </a:rPr>
              <a:t>Heimtaxe</a:t>
            </a:r>
            <a:r>
              <a:rPr lang="de-CH" altLang="de-DE" sz="1500" u="sng" dirty="0">
                <a:latin typeface="Segoe UI" panose="020B0502040204020203" pitchFamily="34" charset="0"/>
                <a:cs typeface="Segoe UI" panose="020B0502040204020203" pitchFamily="34" charset="0"/>
              </a:rPr>
              <a:t>	CHF	-3’077.-</a:t>
            </a:r>
            <a:r>
              <a:rPr lang="de-CH" altLang="de-DE" sz="1500" dirty="0">
                <a:latin typeface="Segoe UI" panose="020B0502040204020203" pitchFamily="34" charset="0"/>
                <a:cs typeface="Segoe UI" panose="020B0502040204020203" pitchFamily="34" charset="0"/>
              </a:rPr>
              <a:t>	</a:t>
            </a:r>
            <a:r>
              <a:rPr lang="de-CH" altLang="de-DE" sz="1500" i="1" dirty="0">
                <a:latin typeface="Segoe UI" panose="020B0502040204020203" pitchFamily="34" charset="0"/>
                <a:cs typeface="Segoe UI" panose="020B0502040204020203" pitchFamily="34" charset="0"/>
              </a:rPr>
              <a:t>Überweisung an Heim</a:t>
            </a:r>
          </a:p>
          <a:p>
            <a:pPr marL="0" indent="0">
              <a:buNone/>
              <a:tabLst>
                <a:tab pos="388144" algn="l"/>
                <a:tab pos="3232547" algn="l"/>
                <a:tab pos="4575572" algn="r"/>
                <a:tab pos="5182791" algn="l"/>
                <a:tab pos="7063979" algn="r"/>
              </a:tabLst>
            </a:pPr>
            <a:r>
              <a:rPr lang="de-CH" altLang="de-DE" sz="1500" dirty="0">
                <a:latin typeface="Segoe UI" panose="020B0502040204020203" pitchFamily="34" charset="0"/>
                <a:cs typeface="Segoe UI" panose="020B0502040204020203" pitchFamily="34" charset="0"/>
              </a:rPr>
              <a:t>EL-Auszahlungsbetrag	CHF	0.-	</a:t>
            </a:r>
          </a:p>
          <a:p>
            <a:pPr>
              <a:tabLst>
                <a:tab pos="388144" algn="l"/>
                <a:tab pos="3232547" algn="l"/>
                <a:tab pos="4575572" algn="r"/>
                <a:tab pos="5182791" algn="l"/>
                <a:tab pos="7063979" algn="r"/>
              </a:tabLst>
            </a:pPr>
            <a:endParaRPr lang="de-CH" altLang="de-DE" sz="1500" dirty="0">
              <a:latin typeface="Segoe UI" panose="020B0502040204020203" pitchFamily="34" charset="0"/>
              <a:cs typeface="Segoe UI" panose="020B0502040204020203" pitchFamily="34" charset="0"/>
            </a:endParaRPr>
          </a:p>
          <a:p>
            <a:endParaRPr lang="de-DE" altLang="de-DE" sz="1500" b="1" dirty="0">
              <a:latin typeface="Segoe UI" panose="020B0502040204020203" pitchFamily="34" charset="0"/>
              <a:cs typeface="Segoe UI" panose="020B0502040204020203" pitchFamily="34" charset="0"/>
            </a:endParaRPr>
          </a:p>
        </p:txBody>
      </p:sp>
      <p:sp>
        <p:nvSpPr>
          <p:cNvPr id="3" name="Titel 2"/>
          <p:cNvSpPr>
            <a:spLocks noGrp="1"/>
          </p:cNvSpPr>
          <p:nvPr>
            <p:ph type="title"/>
          </p:nvPr>
        </p:nvSpPr>
        <p:spPr/>
        <p:txBody>
          <a:bodyPr/>
          <a:lstStyle/>
          <a:p>
            <a:r>
              <a:rPr lang="de-CH" sz="3300" dirty="0">
                <a:latin typeface="Segoe UI" panose="020B0502040204020203" pitchFamily="34" charset="0"/>
                <a:cs typeface="Segoe UI" panose="020B0502040204020203" pitchFamily="34" charset="0"/>
              </a:rPr>
              <a:t>Drittauszahlung an Leistungserbringer</a:t>
            </a:r>
            <a:endParaRPr lang="de-CH"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2845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Verzicht auf Vermögen </a:t>
            </a:r>
          </a:p>
        </p:txBody>
      </p:sp>
      <p:sp>
        <p:nvSpPr>
          <p:cNvPr id="3" name="Textplatzhalter 2"/>
          <p:cNvSpPr>
            <a:spLocks noGrp="1"/>
          </p:cNvSpPr>
          <p:nvPr>
            <p:ph type="body" sz="quarter" idx="11"/>
          </p:nvPr>
        </p:nvSpPr>
        <p:spPr/>
        <p:txBody>
          <a:bodyPr/>
          <a:lstStyle/>
          <a:p>
            <a:pPr marL="0" indent="0">
              <a:buNone/>
            </a:pPr>
            <a:r>
              <a:rPr lang="de-CH" sz="1600" dirty="0"/>
              <a:t>Beispiele </a:t>
            </a:r>
          </a:p>
          <a:p>
            <a:pPr marL="0" indent="0">
              <a:buNone/>
            </a:pPr>
            <a:endParaRPr lang="de-CH" sz="600" dirty="0"/>
          </a:p>
          <a:p>
            <a:r>
              <a:rPr lang="de-CH" sz="1600" dirty="0"/>
              <a:t>Erbvorbezüge/ Verzicht Erbe</a:t>
            </a:r>
          </a:p>
          <a:p>
            <a:r>
              <a:rPr lang="de-CH" sz="1600" dirty="0"/>
              <a:t>Schenkungen</a:t>
            </a:r>
          </a:p>
          <a:p>
            <a:r>
              <a:rPr lang="de-CH" sz="1600" dirty="0"/>
              <a:t>Eigentum zu günstig verkauft</a:t>
            </a:r>
          </a:p>
          <a:p>
            <a:r>
              <a:rPr lang="de-CH" sz="1600" dirty="0"/>
              <a:t>Leben über die Verhältnisse</a:t>
            </a:r>
          </a:p>
          <a:p>
            <a:r>
              <a:rPr lang="de-CH" sz="1600" dirty="0"/>
              <a:t>Spekulative Kapitalanlage</a:t>
            </a:r>
          </a:p>
          <a:p>
            <a:r>
              <a:rPr lang="de-CH" sz="1600" dirty="0"/>
              <a:t>Vorsorgekapital in 3. Säule</a:t>
            </a:r>
          </a:p>
          <a:p>
            <a:r>
              <a:rPr lang="de-CH" sz="1600" dirty="0"/>
              <a:t>Erfolglose SE-Tätigkeit</a:t>
            </a:r>
          </a:p>
          <a:p>
            <a:endParaRPr lang="de-CH" sz="1600" dirty="0"/>
          </a:p>
          <a:p>
            <a:pPr marL="0" indent="0">
              <a:buNone/>
            </a:pPr>
            <a:r>
              <a:rPr lang="de-CH" sz="1600" dirty="0"/>
              <a:t>…es gibt auch Verzicht auf Einnahmen</a:t>
            </a:r>
          </a:p>
        </p:txBody>
      </p:sp>
      <p:pic>
        <p:nvPicPr>
          <p:cNvPr id="5" name="Onlinebild-Platzhalter 4"/>
          <p:cNvPicPr>
            <a:picLocks noGrp="1" noChangeAspect="1"/>
          </p:cNvPicPr>
          <p:nvPr>
            <p:ph type="clipArt" sz="quarter" idx="15"/>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60481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Unser Schweizer Vorsorgesystem</a:t>
            </a:r>
          </a:p>
        </p:txBody>
      </p:sp>
      <p:sp>
        <p:nvSpPr>
          <p:cNvPr id="4" name="Rechteck 3"/>
          <p:cNvSpPr/>
          <p:nvPr/>
        </p:nvSpPr>
        <p:spPr>
          <a:xfrm>
            <a:off x="534301" y="1778524"/>
            <a:ext cx="1800000" cy="64610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solidFill>
                <a:latin typeface="Segoe UI Semibold" panose="020B0702040204020203" pitchFamily="34" charset="0"/>
                <a:cs typeface="Segoe UI Semibold" panose="020B0702040204020203" pitchFamily="34" charset="0"/>
              </a:rPr>
              <a:t>staatliche</a:t>
            </a:r>
            <a:br>
              <a:rPr lang="de-CH" dirty="0">
                <a:solidFill>
                  <a:schemeClr val="bg1"/>
                </a:solidFill>
                <a:latin typeface="Segoe UI Semibold" panose="020B0702040204020203" pitchFamily="34" charset="0"/>
                <a:cs typeface="Segoe UI Semibold" panose="020B0702040204020203" pitchFamily="34" charset="0"/>
              </a:rPr>
            </a:br>
            <a:r>
              <a:rPr lang="de-CH" dirty="0">
                <a:solidFill>
                  <a:schemeClr val="bg1"/>
                </a:solidFill>
                <a:latin typeface="Segoe UI Semibold" panose="020B0702040204020203" pitchFamily="34" charset="0"/>
                <a:cs typeface="Segoe UI Semibold" panose="020B0702040204020203" pitchFamily="34" charset="0"/>
              </a:rPr>
              <a:t>Vorsorge</a:t>
            </a:r>
          </a:p>
        </p:txBody>
      </p:sp>
      <p:sp>
        <p:nvSpPr>
          <p:cNvPr id="5" name="Rechteck 4"/>
          <p:cNvSpPr/>
          <p:nvPr/>
        </p:nvSpPr>
        <p:spPr>
          <a:xfrm>
            <a:off x="534301" y="2424625"/>
            <a:ext cx="1800000" cy="64610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solidFill>
                <a:latin typeface="Segoe UI Semibold" panose="020B0702040204020203" pitchFamily="34" charset="0"/>
                <a:cs typeface="Segoe UI Semibold" panose="020B0702040204020203" pitchFamily="34" charset="0"/>
              </a:rPr>
              <a:t>AHV / EL</a:t>
            </a:r>
          </a:p>
          <a:p>
            <a:r>
              <a:rPr lang="de-CH" dirty="0">
                <a:solidFill>
                  <a:schemeClr val="bg1"/>
                </a:solidFill>
                <a:latin typeface="Segoe UI Semibold" panose="020B0702040204020203" pitchFamily="34" charset="0"/>
                <a:cs typeface="Segoe UI Semibold" panose="020B0702040204020203" pitchFamily="34" charset="0"/>
              </a:rPr>
              <a:t>IV / EL</a:t>
            </a:r>
          </a:p>
        </p:txBody>
      </p:sp>
      <p:sp>
        <p:nvSpPr>
          <p:cNvPr id="6" name="Rechteck 5"/>
          <p:cNvSpPr/>
          <p:nvPr/>
        </p:nvSpPr>
        <p:spPr>
          <a:xfrm>
            <a:off x="534301" y="3070726"/>
            <a:ext cx="1800000" cy="64610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solidFill>
                <a:latin typeface="Segoe UI Semibold" panose="020B0702040204020203" pitchFamily="34" charset="0"/>
                <a:cs typeface="Segoe UI Semibold" panose="020B0702040204020203" pitchFamily="34" charset="0"/>
              </a:rPr>
              <a:t>obligatorisch</a:t>
            </a:r>
          </a:p>
        </p:txBody>
      </p:sp>
      <p:sp>
        <p:nvSpPr>
          <p:cNvPr id="7" name="Rechteck 6"/>
          <p:cNvSpPr/>
          <p:nvPr/>
        </p:nvSpPr>
        <p:spPr>
          <a:xfrm>
            <a:off x="534301" y="3716827"/>
            <a:ext cx="1800000" cy="64610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solidFill>
                <a:latin typeface="Segoe UI Semibold" panose="020B0702040204020203" pitchFamily="34" charset="0"/>
                <a:cs typeface="Segoe UI Semibold" panose="020B0702040204020203" pitchFamily="34" charset="0"/>
              </a:rPr>
              <a:t>Umlage-verfahren</a:t>
            </a:r>
          </a:p>
        </p:txBody>
      </p:sp>
      <p:sp>
        <p:nvSpPr>
          <p:cNvPr id="8" name="Rechteck 7"/>
          <p:cNvSpPr/>
          <p:nvPr/>
        </p:nvSpPr>
        <p:spPr>
          <a:xfrm>
            <a:off x="546100" y="4387168"/>
            <a:ext cx="5598000" cy="348345"/>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9" name="Rechteck 8"/>
          <p:cNvSpPr/>
          <p:nvPr/>
        </p:nvSpPr>
        <p:spPr>
          <a:xfrm>
            <a:off x="2442330" y="1778523"/>
            <a:ext cx="1800000" cy="646101"/>
          </a:xfrm>
          <a:prstGeom prst="rect">
            <a:avLst/>
          </a:prstGeom>
          <a:solidFill>
            <a:srgbClr val="8DBF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berufliche</a:t>
            </a:r>
            <a:br>
              <a:rPr lang="de-CH" dirty="0">
                <a:cs typeface="Arial" pitchFamily="34" charset="0"/>
              </a:rPr>
            </a:br>
            <a:r>
              <a:rPr lang="de-CH" dirty="0">
                <a:cs typeface="Arial" pitchFamily="34" charset="0"/>
              </a:rPr>
              <a:t>Vorsorge</a:t>
            </a:r>
          </a:p>
        </p:txBody>
      </p:sp>
      <p:sp>
        <p:nvSpPr>
          <p:cNvPr id="10" name="Rechteck 9"/>
          <p:cNvSpPr/>
          <p:nvPr/>
        </p:nvSpPr>
        <p:spPr>
          <a:xfrm>
            <a:off x="2442330" y="2424624"/>
            <a:ext cx="1800000" cy="646101"/>
          </a:xfrm>
          <a:prstGeom prst="rect">
            <a:avLst/>
          </a:prstGeom>
          <a:solidFill>
            <a:srgbClr val="8DBF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BVG</a:t>
            </a:r>
          </a:p>
        </p:txBody>
      </p:sp>
      <p:sp>
        <p:nvSpPr>
          <p:cNvPr id="11" name="Rechteck 10"/>
          <p:cNvSpPr/>
          <p:nvPr/>
        </p:nvSpPr>
        <p:spPr>
          <a:xfrm>
            <a:off x="2442330" y="3070725"/>
            <a:ext cx="1800000" cy="646101"/>
          </a:xfrm>
          <a:prstGeom prst="rect">
            <a:avLst/>
          </a:prstGeom>
          <a:solidFill>
            <a:srgbClr val="8DBF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teilweise obligatorisch</a:t>
            </a:r>
          </a:p>
        </p:txBody>
      </p:sp>
      <p:sp>
        <p:nvSpPr>
          <p:cNvPr id="12" name="Rechteck 11"/>
          <p:cNvSpPr/>
          <p:nvPr/>
        </p:nvSpPr>
        <p:spPr>
          <a:xfrm>
            <a:off x="2442330" y="3716826"/>
            <a:ext cx="1800000" cy="646101"/>
          </a:xfrm>
          <a:prstGeom prst="rect">
            <a:avLst/>
          </a:prstGeom>
          <a:solidFill>
            <a:srgbClr val="8DBF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Kapitaldeckungs-verfahren</a:t>
            </a:r>
          </a:p>
        </p:txBody>
      </p:sp>
      <p:sp>
        <p:nvSpPr>
          <p:cNvPr id="13" name="Rechteck 12"/>
          <p:cNvSpPr/>
          <p:nvPr/>
        </p:nvSpPr>
        <p:spPr>
          <a:xfrm>
            <a:off x="4338560" y="1778522"/>
            <a:ext cx="1800000" cy="646101"/>
          </a:xfrm>
          <a:prstGeom prst="rect">
            <a:avLst/>
          </a:prstGeom>
          <a:solidFill>
            <a:srgbClr val="AACF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private</a:t>
            </a:r>
            <a:br>
              <a:rPr lang="de-CH" dirty="0">
                <a:cs typeface="Arial" pitchFamily="34" charset="0"/>
              </a:rPr>
            </a:br>
            <a:r>
              <a:rPr lang="de-CH" dirty="0">
                <a:cs typeface="Arial" pitchFamily="34" charset="0"/>
              </a:rPr>
              <a:t>Vorsorge</a:t>
            </a:r>
          </a:p>
        </p:txBody>
      </p:sp>
      <p:sp>
        <p:nvSpPr>
          <p:cNvPr id="14" name="Rechteck 13"/>
          <p:cNvSpPr/>
          <p:nvPr/>
        </p:nvSpPr>
        <p:spPr>
          <a:xfrm>
            <a:off x="4338560" y="2424626"/>
            <a:ext cx="1800000" cy="1292200"/>
          </a:xfrm>
          <a:prstGeom prst="rect">
            <a:avLst/>
          </a:prstGeom>
          <a:solidFill>
            <a:srgbClr val="AACF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freiwillig</a:t>
            </a:r>
          </a:p>
        </p:txBody>
      </p:sp>
      <p:sp>
        <p:nvSpPr>
          <p:cNvPr id="15" name="Rechteck 14"/>
          <p:cNvSpPr/>
          <p:nvPr/>
        </p:nvSpPr>
        <p:spPr>
          <a:xfrm>
            <a:off x="4338560" y="3716825"/>
            <a:ext cx="1800000" cy="646101"/>
          </a:xfrm>
          <a:prstGeom prst="rect">
            <a:avLst/>
          </a:prstGeom>
          <a:solidFill>
            <a:srgbClr val="AACF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dirty="0">
                <a:cs typeface="Arial" pitchFamily="34" charset="0"/>
              </a:rPr>
              <a:t>gebundenes Sparen</a:t>
            </a:r>
          </a:p>
        </p:txBody>
      </p:sp>
      <p:sp>
        <p:nvSpPr>
          <p:cNvPr id="16" name="Gleichschenkliges Dreieck 15"/>
          <p:cNvSpPr/>
          <p:nvPr/>
        </p:nvSpPr>
        <p:spPr bwMode="auto">
          <a:xfrm>
            <a:off x="546100" y="1055980"/>
            <a:ext cx="5606104" cy="696123"/>
          </a:xfrm>
          <a:prstGeom prst="triangle">
            <a:avLst/>
          </a:prstGeom>
          <a:solidFill>
            <a:srgbClr val="CFCFCF"/>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indent="1588"/>
            <a:r>
              <a:rPr lang="de-CH" dirty="0">
                <a:solidFill>
                  <a:schemeClr val="lt1"/>
                </a:solidFill>
                <a:cs typeface="Arial" pitchFamily="34" charset="0"/>
              </a:rPr>
              <a:t>Alter, Tod, Invalidität</a:t>
            </a:r>
          </a:p>
          <a:p>
            <a:pPr indent="1588"/>
            <a:endParaRPr lang="de-CH" dirty="0">
              <a:solidFill>
                <a:schemeClr val="lt1"/>
              </a:solidFill>
              <a:latin typeface="+mn-lt"/>
              <a:ea typeface="+mn-ea"/>
              <a:cs typeface="Arial" pitchFamily="34" charset="0"/>
            </a:endParaRPr>
          </a:p>
        </p:txBody>
      </p:sp>
    </p:spTree>
    <p:extLst>
      <p:ext uri="{BB962C8B-B14F-4D97-AF65-F5344CB8AC3E}">
        <p14:creationId xmlns:p14="http://schemas.microsoft.com/office/powerpoint/2010/main" val="31539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Übergangsbestimmungen</a:t>
            </a:r>
          </a:p>
        </p:txBody>
      </p:sp>
      <p:sp>
        <p:nvSpPr>
          <p:cNvPr id="2" name="Textplatzhalter 1"/>
          <p:cNvSpPr>
            <a:spLocks noGrp="1"/>
          </p:cNvSpPr>
          <p:nvPr>
            <p:ph type="body" sz="quarter" idx="11"/>
          </p:nvPr>
        </p:nvSpPr>
        <p:spPr/>
        <p:txBody>
          <a:bodyPr/>
          <a:lstStyle/>
          <a:p>
            <a:r>
              <a:rPr lang="de-CH" dirty="0"/>
              <a:t>01.01.2021 bis 31.12.2023</a:t>
            </a:r>
          </a:p>
          <a:p>
            <a:r>
              <a:rPr lang="de-CH" dirty="0"/>
              <a:t>Anspruchsbeginn vor 01.01.2021</a:t>
            </a:r>
          </a:p>
          <a:p>
            <a:r>
              <a:rPr lang="de-CH" dirty="0"/>
              <a:t>Ab 01.01.2021 Vergleichsrechnung bez.</a:t>
            </a:r>
          </a:p>
          <a:p>
            <a:pPr marL="349250" lvl="1" indent="0">
              <a:buNone/>
            </a:pPr>
            <a:r>
              <a:rPr lang="de-CH" dirty="0"/>
              <a:t>Anwendung neues oder altes Recht</a:t>
            </a:r>
          </a:p>
          <a:p>
            <a:r>
              <a:rPr lang="de-CH" dirty="0"/>
              <a:t>Überprüfung bei Veränderungen</a:t>
            </a:r>
          </a:p>
          <a:p>
            <a:r>
              <a:rPr lang="de-CH" dirty="0"/>
              <a:t>Kein Wechsel zurück auf altrechtliche Berechnung</a:t>
            </a:r>
          </a:p>
        </p:txBody>
      </p:sp>
      <p:pic>
        <p:nvPicPr>
          <p:cNvPr id="6" name="Onlinebild-Platzhalter 5"/>
          <p:cNvPicPr>
            <a:picLocks noGrp="1" noChangeAspect="1"/>
          </p:cNvPicPr>
          <p:nvPr>
            <p:ph type="clipArt" sz="quarter" idx="14"/>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49560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Übergangsbestimmungen Beispiel</a:t>
            </a:r>
          </a:p>
        </p:txBody>
      </p:sp>
      <p:graphicFrame>
        <p:nvGraphicFramePr>
          <p:cNvPr id="7" name="Tabelle 6"/>
          <p:cNvGraphicFramePr>
            <a:graphicFrameLocks noGrp="1"/>
          </p:cNvGraphicFramePr>
          <p:nvPr>
            <p:extLst/>
          </p:nvPr>
        </p:nvGraphicFramePr>
        <p:xfrm>
          <a:off x="539750" y="1281602"/>
          <a:ext cx="7848600" cy="3428073"/>
        </p:xfrm>
        <a:graphic>
          <a:graphicData uri="http://schemas.openxmlformats.org/drawingml/2006/table">
            <a:tbl>
              <a:tblPr firstRow="1" bandRow="1">
                <a:tableStyleId>{5C22544A-7EE6-4342-B048-85BDC9FD1C3A}</a:tableStyleId>
              </a:tblPr>
              <a:tblGrid>
                <a:gridCol w="2959450">
                  <a:extLst>
                    <a:ext uri="{9D8B030D-6E8A-4147-A177-3AD203B41FA5}">
                      <a16:colId xmlns:a16="http://schemas.microsoft.com/office/drawing/2014/main" val="212483531"/>
                    </a:ext>
                  </a:extLst>
                </a:gridCol>
                <a:gridCol w="1080000">
                  <a:extLst>
                    <a:ext uri="{9D8B030D-6E8A-4147-A177-3AD203B41FA5}">
                      <a16:colId xmlns:a16="http://schemas.microsoft.com/office/drawing/2014/main" val="2412879744"/>
                    </a:ext>
                  </a:extLst>
                </a:gridCol>
                <a:gridCol w="2707200">
                  <a:extLst>
                    <a:ext uri="{9D8B030D-6E8A-4147-A177-3AD203B41FA5}">
                      <a16:colId xmlns:a16="http://schemas.microsoft.com/office/drawing/2014/main" val="3479531287"/>
                    </a:ext>
                  </a:extLst>
                </a:gridCol>
                <a:gridCol w="1101950">
                  <a:extLst>
                    <a:ext uri="{9D8B030D-6E8A-4147-A177-3AD203B41FA5}">
                      <a16:colId xmlns:a16="http://schemas.microsoft.com/office/drawing/2014/main" val="3969572428"/>
                    </a:ext>
                  </a:extLst>
                </a:gridCol>
              </a:tblGrid>
              <a:tr h="375748">
                <a:tc gridSpan="4">
                  <a:txBody>
                    <a:bodyPr/>
                    <a:lstStyle/>
                    <a:p>
                      <a:pPr marL="0" indent="0">
                        <a:buNone/>
                        <a:tabLst>
                          <a:tab pos="358775" algn="l"/>
                          <a:tab pos="625475" algn="l"/>
                          <a:tab pos="3679825" algn="l"/>
                        </a:tabLst>
                      </a:pPr>
                      <a:r>
                        <a:rPr lang="de-CH" sz="1800" b="0" baseline="0" dirty="0"/>
                        <a:t>Berechnungsbeispiel nach altem Recht </a:t>
                      </a:r>
                    </a:p>
                  </a:txBody>
                  <a:tcPr>
                    <a:solidFill>
                      <a:srgbClr val="71AE28"/>
                    </a:solidFill>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2554288374"/>
                  </a:ext>
                </a:extLst>
              </a:tr>
              <a:tr h="375748">
                <a:tc>
                  <a:txBody>
                    <a:bodyPr/>
                    <a:lstStyle/>
                    <a:p>
                      <a:r>
                        <a:rPr lang="de-CH" b="0" dirty="0">
                          <a:latin typeface="Segoe UI Semibold" panose="020B0702040204020203" pitchFamily="34" charset="0"/>
                          <a:cs typeface="Segoe UI Semibold" panose="020B0702040204020203" pitchFamily="34" charset="0"/>
                        </a:rPr>
                        <a:t>Ausgaben</a:t>
                      </a:r>
                    </a:p>
                  </a:txBody>
                  <a:tcPr>
                    <a:lnB w="28575" cap="flat" cmpd="sng" algn="ctr">
                      <a:solidFill>
                        <a:schemeClr val="tx1"/>
                      </a:solidFill>
                      <a:prstDash val="solid"/>
                      <a:round/>
                      <a:headEnd type="none" w="med" len="med"/>
                      <a:tailEnd type="none" w="med" len="med"/>
                    </a:lnB>
                  </a:tcPr>
                </a:tc>
                <a:tc>
                  <a:txBody>
                    <a:bodyPr/>
                    <a:lstStyle/>
                    <a:p>
                      <a:pPr algn="r"/>
                      <a:r>
                        <a:rPr lang="de-CH" b="0" dirty="0">
                          <a:latin typeface="Segoe UI Semibold" panose="020B0702040204020203" pitchFamily="34" charset="0"/>
                          <a:cs typeface="Segoe UI Semibold" panose="020B0702040204020203" pitchFamily="34" charset="0"/>
                        </a:rPr>
                        <a:t>CHF</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latin typeface="Segoe UI Semibold" panose="020B0702040204020203" pitchFamily="34" charset="0"/>
                          <a:ea typeface="+mn-ea"/>
                          <a:cs typeface="Segoe UI Semibold" panose="020B0702040204020203" pitchFamily="34" charset="0"/>
                        </a:rPr>
                        <a:t>Einnahmen</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eaLnBrk="1" hangingPunct="1">
                        <a:spcBef>
                          <a:spcPct val="20000"/>
                        </a:spcBef>
                        <a:buClr>
                          <a:srgbClr val="7DAF2E"/>
                        </a:buClr>
                        <a:buSzPct val="100000"/>
                      </a:pPr>
                      <a:r>
                        <a:rPr lang="de-CH" b="0" dirty="0">
                          <a:latin typeface="Segoe UI Semibold" panose="020B0702040204020203" pitchFamily="34" charset="0"/>
                          <a:ea typeface="+mn-ea"/>
                          <a:cs typeface="Segoe UI Semibold" panose="020B0702040204020203" pitchFamily="34" charset="0"/>
                        </a:rPr>
                        <a:t>CHF</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966121"/>
                  </a:ext>
                </a:extLst>
              </a:tr>
              <a:tr h="375748">
                <a:tc>
                  <a:txBody>
                    <a:bodyPr/>
                    <a:lstStyle/>
                    <a:p>
                      <a:pPr marL="0" indent="0">
                        <a:buFontTx/>
                        <a:buNone/>
                      </a:pPr>
                      <a:r>
                        <a:rPr lang="de-CH" b="0" dirty="0"/>
                        <a:t>Krankenkassenprämie</a:t>
                      </a:r>
                    </a:p>
                    <a:p>
                      <a:pPr marL="0" indent="0">
                        <a:buFontTx/>
                        <a:buNone/>
                      </a:pPr>
                      <a:r>
                        <a:rPr lang="de-CH" b="0" dirty="0"/>
                        <a:t>Pauschale</a:t>
                      </a:r>
                    </a:p>
                  </a:txBody>
                  <a:tcPr>
                    <a:lnT w="28575" cap="flat" cmpd="sng" algn="ctr">
                      <a:solidFill>
                        <a:schemeClr val="tx1"/>
                      </a:solidFill>
                      <a:prstDash val="solid"/>
                      <a:round/>
                      <a:headEnd type="none" w="med" len="med"/>
                      <a:tailEnd type="none" w="med" len="med"/>
                    </a:lnT>
                  </a:tcPr>
                </a:tc>
                <a:tc>
                  <a:txBody>
                    <a:bodyPr/>
                    <a:lstStyle/>
                    <a:p>
                      <a:pPr marL="0" indent="0" algn="r">
                        <a:buFontTx/>
                        <a:buNone/>
                      </a:pPr>
                      <a:r>
                        <a:rPr lang="de-CH" b="0" dirty="0"/>
                        <a:t>465</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eaLnBrk="1" hangingPunct="1">
                        <a:spcBef>
                          <a:spcPct val="20000"/>
                        </a:spcBef>
                        <a:buClr>
                          <a:srgbClr val="7DAF2E"/>
                        </a:buClr>
                        <a:buSzPct val="100000"/>
                      </a:pPr>
                      <a:r>
                        <a:rPr lang="de-CH" dirty="0">
                          <a:latin typeface="+mn-lt"/>
                          <a:ea typeface="+mn-ea"/>
                        </a:rPr>
                        <a:t>AHV/IV-Rente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eaLnBrk="1" hangingPunct="1">
                        <a:spcBef>
                          <a:spcPct val="20000"/>
                        </a:spcBef>
                        <a:buClr>
                          <a:srgbClr val="7DAF2E"/>
                        </a:buClr>
                        <a:buSzPct val="100000"/>
                      </a:pPr>
                      <a:r>
                        <a:rPr lang="de-CH" b="0" dirty="0">
                          <a:latin typeface="+mn-lt"/>
                          <a:ea typeface="+mn-ea"/>
                        </a:rPr>
                        <a:t>1’700</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20116352"/>
                  </a:ext>
                </a:extLst>
              </a:tr>
              <a:tr h="375748">
                <a:tc>
                  <a:txBody>
                    <a:bodyPr/>
                    <a:lstStyle/>
                    <a:p>
                      <a:r>
                        <a:rPr lang="de-CH" b="0" dirty="0"/>
                        <a:t>Bruttomiete</a:t>
                      </a:r>
                    </a:p>
                    <a:p>
                      <a:r>
                        <a:rPr lang="de-CH" b="0" dirty="0"/>
                        <a:t>Effektive Bruttomiete 1’160</a:t>
                      </a:r>
                    </a:p>
                    <a:p>
                      <a:r>
                        <a:rPr lang="de-CH" b="0" dirty="0"/>
                        <a:t>Mietzinsmaximum 1’100</a:t>
                      </a:r>
                    </a:p>
                  </a:txBody>
                  <a:tcPr/>
                </a:tc>
                <a:tc>
                  <a:txBody>
                    <a:bodyPr/>
                    <a:lstStyle/>
                    <a:p>
                      <a:pPr algn="r"/>
                      <a:r>
                        <a:rPr lang="de-CH" b="0" dirty="0"/>
                        <a:t>1’100</a:t>
                      </a:r>
                    </a:p>
                  </a:txBody>
                  <a:tcPr>
                    <a:lnR w="28575" cap="flat" cmpd="sng" algn="ctr">
                      <a:solidFill>
                        <a:schemeClr val="tx1"/>
                      </a:solidFill>
                      <a:prstDash val="solid"/>
                      <a:round/>
                      <a:headEnd type="none" w="med" len="med"/>
                      <a:tailEnd type="none" w="med" len="med"/>
                    </a:lnR>
                  </a:tcPr>
                </a:tc>
                <a:tc>
                  <a:txBody>
                    <a:bodyPr/>
                    <a:lstStyle/>
                    <a:p>
                      <a:pPr algn="l" eaLnBrk="1" hangingPunct="1">
                        <a:spcBef>
                          <a:spcPct val="20000"/>
                        </a:spcBef>
                        <a:buClr>
                          <a:srgbClr val="7DAF2E"/>
                        </a:buClr>
                        <a:buSzPct val="100000"/>
                      </a:pPr>
                      <a:endParaRPr lang="de-CH" dirty="0">
                        <a:latin typeface="+mn-lt"/>
                        <a:ea typeface="+mn-ea"/>
                      </a:endParaRPr>
                    </a:p>
                  </a:txBody>
                  <a:tcPr>
                    <a:lnL w="28575" cap="flat" cmpd="sng" algn="ctr">
                      <a:solidFill>
                        <a:schemeClr val="tx1"/>
                      </a:solidFill>
                      <a:prstDash val="solid"/>
                      <a:round/>
                      <a:headEnd type="none" w="med" len="med"/>
                      <a:tailEnd type="none" w="med" len="med"/>
                    </a:lnL>
                  </a:tcPr>
                </a:tc>
                <a:tc>
                  <a:txBody>
                    <a:bodyPr/>
                    <a:lstStyle/>
                    <a:p>
                      <a:pPr algn="r" eaLnBrk="1" hangingPunct="1">
                        <a:spcBef>
                          <a:spcPct val="20000"/>
                        </a:spcBef>
                        <a:buClr>
                          <a:srgbClr val="7DAF2E"/>
                        </a:buClr>
                        <a:buSzPct val="100000"/>
                      </a:pPr>
                      <a:endParaRPr lang="de-CH" b="0" dirty="0">
                        <a:latin typeface="+mn-lt"/>
                        <a:ea typeface="+mn-ea"/>
                      </a:endParaRPr>
                    </a:p>
                  </a:txBody>
                  <a:tcPr/>
                </a:tc>
                <a:extLst>
                  <a:ext uri="{0D108BD9-81ED-4DB2-BD59-A6C34878D82A}">
                    <a16:rowId xmlns:a16="http://schemas.microsoft.com/office/drawing/2014/main" val="535855439"/>
                  </a:ext>
                </a:extLst>
              </a:tr>
              <a:tr h="370601">
                <a:tc>
                  <a:txBody>
                    <a:bodyPr/>
                    <a:lstStyle/>
                    <a:p>
                      <a:r>
                        <a:rPr lang="de-CH" b="0" dirty="0"/>
                        <a:t>Lebensbedarf</a:t>
                      </a:r>
                    </a:p>
                  </a:txBody>
                  <a:tcPr>
                    <a:lnB w="28575" cap="flat" cmpd="sng" algn="ctr">
                      <a:solidFill>
                        <a:schemeClr val="tx1"/>
                      </a:solidFill>
                      <a:prstDash val="solid"/>
                      <a:round/>
                      <a:headEnd type="none" w="med" len="med"/>
                      <a:tailEnd type="none" w="med" len="med"/>
                    </a:lnB>
                  </a:tcPr>
                </a:tc>
                <a:tc>
                  <a:txBody>
                    <a:bodyPr/>
                    <a:lstStyle/>
                    <a:p>
                      <a:pPr algn="r"/>
                      <a:r>
                        <a:rPr lang="de-CH" b="0" dirty="0"/>
                        <a:t>1’634</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l" eaLnBrk="1" hangingPunct="1">
                        <a:spcBef>
                          <a:spcPct val="20000"/>
                        </a:spcBef>
                        <a:buClr>
                          <a:srgbClr val="7DAF2E"/>
                        </a:buClr>
                        <a:buSzPct val="100000"/>
                      </a:pPr>
                      <a:endParaRPr lang="de-CH" dirty="0">
                        <a:latin typeface="+mn-lt"/>
                        <a:ea typeface="+mn-ea"/>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eaLnBrk="1" hangingPunct="1">
                        <a:spcBef>
                          <a:spcPct val="20000"/>
                        </a:spcBef>
                        <a:buClr>
                          <a:srgbClr val="7DAF2E"/>
                        </a:buClr>
                        <a:buSzPct val="100000"/>
                      </a:pPr>
                      <a:endParaRPr lang="de-CH" b="0" dirty="0">
                        <a:latin typeface="+mn-lt"/>
                        <a:ea typeface="+mn-ea"/>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506935"/>
                  </a:ext>
                </a:extLst>
              </a:tr>
              <a:tr h="375748">
                <a:tc>
                  <a:txBody>
                    <a:bodyPr/>
                    <a:lstStyle/>
                    <a:p>
                      <a:r>
                        <a:rPr lang="de-CH" dirty="0"/>
                        <a:t>Total Ausgaben</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de-CH" dirty="0"/>
                        <a:t>3’199</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e-CH" dirty="0"/>
                        <a:t>Total Einnahmen</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latin typeface="+mn-lt"/>
                          <a:ea typeface="+mn-ea"/>
                        </a:rPr>
                        <a:t>1’700</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186897"/>
                  </a:ext>
                </a:extLst>
              </a:tr>
              <a:tr h="375748">
                <a:tc gridSpan="3">
                  <a:txBody>
                    <a:bodyPr/>
                    <a:lstStyle/>
                    <a:p>
                      <a:r>
                        <a:rPr lang="de-CH" b="0" dirty="0">
                          <a:latin typeface="Segoe UI Semibold" panose="020B0702040204020203" pitchFamily="34" charset="0"/>
                          <a:cs typeface="Segoe UI Semibold" panose="020B0702040204020203" pitchFamily="34" charset="0"/>
                        </a:rPr>
                        <a:t>Ausgaben minus Einnahmen = EL pro Monat</a:t>
                      </a:r>
                    </a:p>
                  </a:txBody>
                  <a:tcPr>
                    <a:lnT w="28575" cap="flat" cmpd="sng" algn="ctr">
                      <a:solidFill>
                        <a:schemeClr val="tx1"/>
                      </a:solidFill>
                      <a:prstDash val="solid"/>
                      <a:round/>
                      <a:headEnd type="none" w="med" len="med"/>
                      <a:tailEnd type="none" w="med" len="med"/>
                    </a:lnT>
                  </a:tcPr>
                </a:tc>
                <a:tc hMerge="1">
                  <a:txBody>
                    <a:bodyPr/>
                    <a:lstStyle/>
                    <a:p>
                      <a:pPr algn="r"/>
                      <a:endParaRPr lang="de-CH" b="0" dirty="0"/>
                    </a:p>
                  </a:txBody>
                  <a:tcPr/>
                </a:tc>
                <a:tc hMerge="1">
                  <a:txBody>
                    <a:bodyPr/>
                    <a:lstStyle/>
                    <a:p>
                      <a:pPr algn="l" eaLnBrk="1" hangingPunct="1">
                        <a:spcBef>
                          <a:spcPct val="20000"/>
                        </a:spcBef>
                        <a:buClr>
                          <a:srgbClr val="7DAF2E"/>
                        </a:buClr>
                        <a:buSzPct val="100000"/>
                      </a:pPr>
                      <a:endParaRPr lang="de-CH" dirty="0">
                        <a:latin typeface="+mn-lt"/>
                        <a:ea typeface="+mn-ea"/>
                      </a:endParaRPr>
                    </a:p>
                  </a:txBody>
                  <a:tcPr/>
                </a:tc>
                <a:tc>
                  <a:txBody>
                    <a:bodyPr/>
                    <a:lstStyle/>
                    <a:p>
                      <a:pPr algn="r" eaLnBrk="1" hangingPunct="1">
                        <a:spcBef>
                          <a:spcPct val="20000"/>
                        </a:spcBef>
                        <a:buClr>
                          <a:srgbClr val="7DAF2E"/>
                        </a:buClr>
                        <a:buSzPct val="100000"/>
                      </a:pPr>
                      <a:r>
                        <a:rPr lang="de-CH" b="0" u="none" dirty="0">
                          <a:latin typeface="Segoe UI Semibold" panose="020B0702040204020203" pitchFamily="34" charset="0"/>
                          <a:ea typeface="+mn-ea"/>
                          <a:cs typeface="Segoe UI Semibold" panose="020B0702040204020203" pitchFamily="34" charset="0"/>
                        </a:rPr>
                        <a:t>1’499</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5489488"/>
                  </a:ext>
                </a:extLst>
              </a:tr>
            </a:tbl>
          </a:graphicData>
        </a:graphic>
      </p:graphicFrame>
    </p:spTree>
    <p:extLst>
      <p:ext uri="{BB962C8B-B14F-4D97-AF65-F5344CB8AC3E}">
        <p14:creationId xmlns:p14="http://schemas.microsoft.com/office/powerpoint/2010/main" val="389976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Übergangsbestimmungen Beispiel</a:t>
            </a:r>
          </a:p>
        </p:txBody>
      </p:sp>
      <p:graphicFrame>
        <p:nvGraphicFramePr>
          <p:cNvPr id="7" name="Tabelle 6"/>
          <p:cNvGraphicFramePr>
            <a:graphicFrameLocks noGrp="1"/>
          </p:cNvGraphicFramePr>
          <p:nvPr>
            <p:extLst/>
          </p:nvPr>
        </p:nvGraphicFramePr>
        <p:xfrm>
          <a:off x="539750" y="1281602"/>
          <a:ext cx="7848600" cy="3153753"/>
        </p:xfrm>
        <a:graphic>
          <a:graphicData uri="http://schemas.openxmlformats.org/drawingml/2006/table">
            <a:tbl>
              <a:tblPr firstRow="1" bandRow="1">
                <a:tableStyleId>{5C22544A-7EE6-4342-B048-85BDC9FD1C3A}</a:tableStyleId>
              </a:tblPr>
              <a:tblGrid>
                <a:gridCol w="2959450">
                  <a:extLst>
                    <a:ext uri="{9D8B030D-6E8A-4147-A177-3AD203B41FA5}">
                      <a16:colId xmlns:a16="http://schemas.microsoft.com/office/drawing/2014/main" val="212483531"/>
                    </a:ext>
                  </a:extLst>
                </a:gridCol>
                <a:gridCol w="1080000">
                  <a:extLst>
                    <a:ext uri="{9D8B030D-6E8A-4147-A177-3AD203B41FA5}">
                      <a16:colId xmlns:a16="http://schemas.microsoft.com/office/drawing/2014/main" val="2412879744"/>
                    </a:ext>
                  </a:extLst>
                </a:gridCol>
                <a:gridCol w="2707200">
                  <a:extLst>
                    <a:ext uri="{9D8B030D-6E8A-4147-A177-3AD203B41FA5}">
                      <a16:colId xmlns:a16="http://schemas.microsoft.com/office/drawing/2014/main" val="3479531287"/>
                    </a:ext>
                  </a:extLst>
                </a:gridCol>
                <a:gridCol w="1101950">
                  <a:extLst>
                    <a:ext uri="{9D8B030D-6E8A-4147-A177-3AD203B41FA5}">
                      <a16:colId xmlns:a16="http://schemas.microsoft.com/office/drawing/2014/main" val="3969572428"/>
                    </a:ext>
                  </a:extLst>
                </a:gridCol>
              </a:tblGrid>
              <a:tr h="375748">
                <a:tc gridSpan="4">
                  <a:txBody>
                    <a:bodyPr/>
                    <a:lstStyle/>
                    <a:p>
                      <a:pPr marL="0" indent="0">
                        <a:buNone/>
                        <a:tabLst>
                          <a:tab pos="358775" algn="l"/>
                          <a:tab pos="625475" algn="l"/>
                          <a:tab pos="3679825" algn="l"/>
                        </a:tabLst>
                      </a:pPr>
                      <a:r>
                        <a:rPr lang="de-CH" sz="1800" b="0" baseline="0" dirty="0"/>
                        <a:t>Berechnungsbeispiel nach neuem Recht</a:t>
                      </a:r>
                    </a:p>
                  </a:txBody>
                  <a:tcPr>
                    <a:solidFill>
                      <a:srgbClr val="81B4E2"/>
                    </a:solidFill>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2554288374"/>
                  </a:ext>
                </a:extLst>
              </a:tr>
              <a:tr h="375748">
                <a:tc>
                  <a:txBody>
                    <a:bodyPr/>
                    <a:lstStyle/>
                    <a:p>
                      <a:r>
                        <a:rPr lang="de-CH" b="0" dirty="0">
                          <a:latin typeface="Segoe UI Semibold" panose="020B0702040204020203" pitchFamily="34" charset="0"/>
                          <a:cs typeface="Segoe UI Semibold" panose="020B0702040204020203" pitchFamily="34" charset="0"/>
                        </a:rPr>
                        <a:t>Ausgaben</a:t>
                      </a:r>
                    </a:p>
                  </a:txBody>
                  <a:tcPr>
                    <a:lnB w="28575" cap="flat" cmpd="sng" algn="ctr">
                      <a:solidFill>
                        <a:schemeClr val="tx1"/>
                      </a:solidFill>
                      <a:prstDash val="solid"/>
                      <a:round/>
                      <a:headEnd type="none" w="med" len="med"/>
                      <a:tailEnd type="none" w="med" len="med"/>
                    </a:lnB>
                  </a:tcPr>
                </a:tc>
                <a:tc>
                  <a:txBody>
                    <a:bodyPr/>
                    <a:lstStyle/>
                    <a:p>
                      <a:pPr algn="r"/>
                      <a:r>
                        <a:rPr lang="de-CH" b="0" dirty="0">
                          <a:latin typeface="Segoe UI Semibold" panose="020B0702040204020203" pitchFamily="34" charset="0"/>
                          <a:cs typeface="Segoe UI Semibold" panose="020B0702040204020203" pitchFamily="34" charset="0"/>
                        </a:rPr>
                        <a:t>CHF</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latin typeface="Segoe UI Semibold" panose="020B0702040204020203" pitchFamily="34" charset="0"/>
                          <a:ea typeface="+mn-ea"/>
                          <a:cs typeface="Segoe UI Semibold" panose="020B0702040204020203" pitchFamily="34" charset="0"/>
                        </a:rPr>
                        <a:t>Einnahmen</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eaLnBrk="1" hangingPunct="1">
                        <a:spcBef>
                          <a:spcPct val="20000"/>
                        </a:spcBef>
                        <a:buClr>
                          <a:srgbClr val="7DAF2E"/>
                        </a:buClr>
                        <a:buSzPct val="100000"/>
                      </a:pPr>
                      <a:r>
                        <a:rPr lang="de-CH" b="0" dirty="0">
                          <a:latin typeface="Segoe UI Semibold" panose="020B0702040204020203" pitchFamily="34" charset="0"/>
                          <a:ea typeface="+mn-ea"/>
                          <a:cs typeface="Segoe UI Semibold" panose="020B0702040204020203" pitchFamily="34" charset="0"/>
                        </a:rPr>
                        <a:t>CHF</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966121"/>
                  </a:ext>
                </a:extLst>
              </a:tr>
              <a:tr h="375748">
                <a:tc>
                  <a:txBody>
                    <a:bodyPr/>
                    <a:lstStyle/>
                    <a:p>
                      <a:pPr marL="0" indent="0">
                        <a:buFontTx/>
                        <a:buNone/>
                      </a:pPr>
                      <a:r>
                        <a:rPr lang="de-CH" b="0" dirty="0"/>
                        <a:t>Krankenkassenprämie</a:t>
                      </a:r>
                    </a:p>
                    <a:p>
                      <a:pPr marL="0" indent="0">
                        <a:buFontTx/>
                        <a:buNone/>
                      </a:pPr>
                      <a:r>
                        <a:rPr lang="de-CH" b="0" dirty="0"/>
                        <a:t>Effektive Prämie</a:t>
                      </a:r>
                    </a:p>
                  </a:txBody>
                  <a:tcPr>
                    <a:lnT w="28575" cap="flat" cmpd="sng" algn="ctr">
                      <a:solidFill>
                        <a:schemeClr val="tx1"/>
                      </a:solidFill>
                      <a:prstDash val="solid"/>
                      <a:round/>
                      <a:headEnd type="none" w="med" len="med"/>
                      <a:tailEnd type="none" w="med" len="med"/>
                    </a:lnT>
                  </a:tcPr>
                </a:tc>
                <a:tc>
                  <a:txBody>
                    <a:bodyPr/>
                    <a:lstStyle/>
                    <a:p>
                      <a:pPr marL="0" indent="0" algn="r">
                        <a:buFontTx/>
                        <a:buNone/>
                      </a:pPr>
                      <a:r>
                        <a:rPr lang="de-CH" b="0" dirty="0"/>
                        <a:t>385</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eaLnBrk="1" hangingPunct="1">
                        <a:spcBef>
                          <a:spcPct val="20000"/>
                        </a:spcBef>
                        <a:buClr>
                          <a:srgbClr val="7DAF2E"/>
                        </a:buClr>
                        <a:buSzPct val="100000"/>
                      </a:pPr>
                      <a:r>
                        <a:rPr lang="de-CH" dirty="0">
                          <a:latin typeface="+mn-lt"/>
                          <a:ea typeface="+mn-ea"/>
                        </a:rPr>
                        <a:t>AHV/IV-Rente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eaLnBrk="1" hangingPunct="1">
                        <a:spcBef>
                          <a:spcPct val="20000"/>
                        </a:spcBef>
                        <a:buClr>
                          <a:srgbClr val="7DAF2E"/>
                        </a:buClr>
                        <a:buSzPct val="100000"/>
                      </a:pPr>
                      <a:r>
                        <a:rPr lang="de-CH" b="0" dirty="0">
                          <a:latin typeface="+mn-lt"/>
                          <a:ea typeface="+mn-ea"/>
                        </a:rPr>
                        <a:t>1’700</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20116352"/>
                  </a:ext>
                </a:extLst>
              </a:tr>
              <a:tr h="375748">
                <a:tc>
                  <a:txBody>
                    <a:bodyPr/>
                    <a:lstStyle/>
                    <a:p>
                      <a:r>
                        <a:rPr lang="de-CH" b="0" dirty="0"/>
                        <a:t>Bruttomiete</a:t>
                      </a:r>
                    </a:p>
                    <a:p>
                      <a:r>
                        <a:rPr lang="de-CH" b="0" dirty="0"/>
                        <a:t>Mietzinsmaximum 1’325</a:t>
                      </a:r>
                    </a:p>
                  </a:txBody>
                  <a:tcPr/>
                </a:tc>
                <a:tc>
                  <a:txBody>
                    <a:bodyPr/>
                    <a:lstStyle/>
                    <a:p>
                      <a:pPr algn="r"/>
                      <a:r>
                        <a:rPr lang="de-CH" b="0" dirty="0"/>
                        <a:t>1’160</a:t>
                      </a:r>
                    </a:p>
                  </a:txBody>
                  <a:tcPr>
                    <a:lnR w="28575" cap="flat" cmpd="sng" algn="ctr">
                      <a:solidFill>
                        <a:schemeClr val="tx1"/>
                      </a:solidFill>
                      <a:prstDash val="solid"/>
                      <a:round/>
                      <a:headEnd type="none" w="med" len="med"/>
                      <a:tailEnd type="none" w="med" len="med"/>
                    </a:lnR>
                  </a:tcPr>
                </a:tc>
                <a:tc>
                  <a:txBody>
                    <a:bodyPr/>
                    <a:lstStyle/>
                    <a:p>
                      <a:pPr algn="l" eaLnBrk="1" hangingPunct="1">
                        <a:spcBef>
                          <a:spcPct val="20000"/>
                        </a:spcBef>
                        <a:buClr>
                          <a:srgbClr val="7DAF2E"/>
                        </a:buClr>
                        <a:buSzPct val="100000"/>
                      </a:pPr>
                      <a:endParaRPr lang="de-CH" dirty="0">
                        <a:latin typeface="+mn-lt"/>
                        <a:ea typeface="+mn-ea"/>
                      </a:endParaRPr>
                    </a:p>
                  </a:txBody>
                  <a:tcPr>
                    <a:lnL w="28575" cap="flat" cmpd="sng" algn="ctr">
                      <a:solidFill>
                        <a:schemeClr val="tx1"/>
                      </a:solidFill>
                      <a:prstDash val="solid"/>
                      <a:round/>
                      <a:headEnd type="none" w="med" len="med"/>
                      <a:tailEnd type="none" w="med" len="med"/>
                    </a:lnL>
                  </a:tcPr>
                </a:tc>
                <a:tc>
                  <a:txBody>
                    <a:bodyPr/>
                    <a:lstStyle/>
                    <a:p>
                      <a:pPr algn="r" eaLnBrk="1" hangingPunct="1">
                        <a:spcBef>
                          <a:spcPct val="20000"/>
                        </a:spcBef>
                        <a:buClr>
                          <a:srgbClr val="7DAF2E"/>
                        </a:buClr>
                        <a:buSzPct val="100000"/>
                      </a:pPr>
                      <a:endParaRPr lang="de-CH" b="0" dirty="0">
                        <a:latin typeface="+mn-lt"/>
                        <a:ea typeface="+mn-ea"/>
                      </a:endParaRPr>
                    </a:p>
                  </a:txBody>
                  <a:tcPr/>
                </a:tc>
                <a:extLst>
                  <a:ext uri="{0D108BD9-81ED-4DB2-BD59-A6C34878D82A}">
                    <a16:rowId xmlns:a16="http://schemas.microsoft.com/office/drawing/2014/main" val="535855439"/>
                  </a:ext>
                </a:extLst>
              </a:tr>
              <a:tr h="370601">
                <a:tc>
                  <a:txBody>
                    <a:bodyPr/>
                    <a:lstStyle/>
                    <a:p>
                      <a:r>
                        <a:rPr lang="de-CH" b="0" dirty="0"/>
                        <a:t>Lebensbedarf</a:t>
                      </a:r>
                    </a:p>
                  </a:txBody>
                  <a:tcPr>
                    <a:lnB w="28575" cap="flat" cmpd="sng" algn="ctr">
                      <a:solidFill>
                        <a:schemeClr val="tx1"/>
                      </a:solidFill>
                      <a:prstDash val="solid"/>
                      <a:round/>
                      <a:headEnd type="none" w="med" len="med"/>
                      <a:tailEnd type="none" w="med" len="med"/>
                    </a:lnB>
                  </a:tcPr>
                </a:tc>
                <a:tc>
                  <a:txBody>
                    <a:bodyPr/>
                    <a:lstStyle/>
                    <a:p>
                      <a:pPr algn="r"/>
                      <a:r>
                        <a:rPr lang="de-CH" b="0" dirty="0"/>
                        <a:t>1’634</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l" eaLnBrk="1" hangingPunct="1">
                        <a:spcBef>
                          <a:spcPct val="20000"/>
                        </a:spcBef>
                        <a:buClr>
                          <a:srgbClr val="7DAF2E"/>
                        </a:buClr>
                        <a:buSzPct val="100000"/>
                      </a:pPr>
                      <a:endParaRPr lang="de-CH" dirty="0">
                        <a:latin typeface="+mn-lt"/>
                        <a:ea typeface="+mn-ea"/>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eaLnBrk="1" hangingPunct="1">
                        <a:spcBef>
                          <a:spcPct val="20000"/>
                        </a:spcBef>
                        <a:buClr>
                          <a:srgbClr val="7DAF2E"/>
                        </a:buClr>
                        <a:buSzPct val="100000"/>
                      </a:pPr>
                      <a:endParaRPr lang="de-CH" b="0" dirty="0">
                        <a:latin typeface="+mn-lt"/>
                        <a:ea typeface="+mn-ea"/>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506935"/>
                  </a:ext>
                </a:extLst>
              </a:tr>
              <a:tr h="375748">
                <a:tc>
                  <a:txBody>
                    <a:bodyPr/>
                    <a:lstStyle/>
                    <a:p>
                      <a:r>
                        <a:rPr lang="de-CH" dirty="0"/>
                        <a:t>Total Ausgaben</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de-CH" dirty="0"/>
                        <a:t>3’179</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e-CH" dirty="0"/>
                        <a:t>Total Einnahmen</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latin typeface="+mn-lt"/>
                          <a:ea typeface="+mn-ea"/>
                        </a:rPr>
                        <a:t>1’700</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186897"/>
                  </a:ext>
                </a:extLst>
              </a:tr>
              <a:tr h="375748">
                <a:tc gridSpan="3">
                  <a:txBody>
                    <a:bodyPr/>
                    <a:lstStyle/>
                    <a:p>
                      <a:r>
                        <a:rPr lang="de-CH" sz="1800" b="0" kern="1200" dirty="0">
                          <a:solidFill>
                            <a:schemeClr val="dk1"/>
                          </a:solidFill>
                          <a:latin typeface="Segoe UI Semibold" panose="020B0702040204020203" pitchFamily="34" charset="0"/>
                          <a:ea typeface="+mn-ea"/>
                          <a:cs typeface="Segoe UI Semibold" panose="020B0702040204020203" pitchFamily="34" charset="0"/>
                        </a:rPr>
                        <a:t>Ausgaben minus Einnahmen = EL pro Monat</a:t>
                      </a:r>
                    </a:p>
                  </a:txBody>
                  <a:tcPr>
                    <a:lnT w="28575" cap="flat" cmpd="sng" algn="ctr">
                      <a:solidFill>
                        <a:schemeClr val="tx1"/>
                      </a:solidFill>
                      <a:prstDash val="solid"/>
                      <a:round/>
                      <a:headEnd type="none" w="med" len="med"/>
                      <a:tailEnd type="none" w="med" len="med"/>
                    </a:lnT>
                  </a:tcPr>
                </a:tc>
                <a:tc hMerge="1">
                  <a:txBody>
                    <a:bodyPr/>
                    <a:lstStyle/>
                    <a:p>
                      <a:pPr algn="r"/>
                      <a:endParaRPr lang="de-CH" b="0" dirty="0"/>
                    </a:p>
                  </a:txBody>
                  <a:tcPr/>
                </a:tc>
                <a:tc hMerge="1">
                  <a:txBody>
                    <a:bodyPr/>
                    <a:lstStyle/>
                    <a:p>
                      <a:pPr algn="l" eaLnBrk="1" hangingPunct="1">
                        <a:spcBef>
                          <a:spcPct val="20000"/>
                        </a:spcBef>
                        <a:buClr>
                          <a:srgbClr val="7DAF2E"/>
                        </a:buClr>
                        <a:buSzPct val="100000"/>
                      </a:pPr>
                      <a:endParaRPr lang="de-CH" dirty="0">
                        <a:latin typeface="+mn-lt"/>
                        <a:ea typeface="+mn-ea"/>
                      </a:endParaRPr>
                    </a:p>
                  </a:txBody>
                  <a:tcPr/>
                </a:tc>
                <a:tc>
                  <a:txBody>
                    <a:bodyPr/>
                    <a:lstStyle/>
                    <a:p>
                      <a:pPr algn="r" eaLnBrk="1" hangingPunct="1">
                        <a:spcBef>
                          <a:spcPct val="20000"/>
                        </a:spcBef>
                        <a:buClr>
                          <a:srgbClr val="7DAF2E"/>
                        </a:buClr>
                        <a:buSzPct val="100000"/>
                      </a:pPr>
                      <a:r>
                        <a:rPr lang="de-CH" sz="1800" b="0" kern="1200" dirty="0">
                          <a:solidFill>
                            <a:schemeClr val="dk1"/>
                          </a:solidFill>
                          <a:latin typeface="Segoe UI Semibold" panose="020B0702040204020203" pitchFamily="34" charset="0"/>
                          <a:ea typeface="+mn-ea"/>
                          <a:cs typeface="Segoe UI Semibold" panose="020B0702040204020203" pitchFamily="34" charset="0"/>
                        </a:rPr>
                        <a:t>1’479</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5489488"/>
                  </a:ext>
                </a:extLst>
              </a:tr>
            </a:tbl>
          </a:graphicData>
        </a:graphic>
      </p:graphicFrame>
    </p:spTree>
    <p:extLst>
      <p:ext uri="{BB962C8B-B14F-4D97-AF65-F5344CB8AC3E}">
        <p14:creationId xmlns:p14="http://schemas.microsoft.com/office/powerpoint/2010/main" val="348018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38150" y="1320799"/>
            <a:ext cx="7950200" cy="3114799"/>
          </a:xfrm>
        </p:spPr>
        <p:txBody>
          <a:bodyPr/>
          <a:lstStyle/>
          <a:p>
            <a:pPr marL="0" indent="0">
              <a:buNone/>
            </a:pPr>
            <a:r>
              <a:rPr lang="de-CH" dirty="0"/>
              <a:t>Fazit:</a:t>
            </a:r>
          </a:p>
          <a:p>
            <a:pPr marL="0" indent="0">
              <a:buNone/>
            </a:pPr>
            <a:endParaRPr lang="de-CH" dirty="0"/>
          </a:p>
          <a:p>
            <a:pPr marL="0" indent="0">
              <a:buNone/>
            </a:pPr>
            <a:endParaRPr lang="de-CH" dirty="0"/>
          </a:p>
          <a:p>
            <a:pPr marL="0" indent="0">
              <a:buNone/>
            </a:pPr>
            <a:endParaRPr lang="de-CH" dirty="0"/>
          </a:p>
          <a:p>
            <a:pPr marL="0" indent="0">
              <a:buNone/>
            </a:pPr>
            <a:endParaRPr lang="de-CH" dirty="0"/>
          </a:p>
          <a:p>
            <a:endParaRPr lang="de-CH" dirty="0"/>
          </a:p>
          <a:p>
            <a:endParaRPr lang="de-CH" dirty="0"/>
          </a:p>
          <a:p>
            <a:r>
              <a:rPr lang="de-CH" dirty="0"/>
              <a:t>Der höhere Betrag wird ab 2021 ausbezahlt.</a:t>
            </a:r>
          </a:p>
          <a:p>
            <a:r>
              <a:rPr lang="de-CH" dirty="0"/>
              <a:t>Das anrechenbare Mietzinsmaximum beträgt CHF 1’100.</a:t>
            </a:r>
          </a:p>
        </p:txBody>
      </p:sp>
      <p:sp>
        <p:nvSpPr>
          <p:cNvPr id="3" name="Titel 2"/>
          <p:cNvSpPr>
            <a:spLocks noGrp="1"/>
          </p:cNvSpPr>
          <p:nvPr>
            <p:ph type="title"/>
          </p:nvPr>
        </p:nvSpPr>
        <p:spPr>
          <a:xfrm>
            <a:off x="438150" y="179695"/>
            <a:ext cx="8229600" cy="857250"/>
          </a:xfrm>
        </p:spPr>
        <p:txBody>
          <a:bodyPr/>
          <a:lstStyle/>
          <a:p>
            <a:r>
              <a:rPr lang="de-CH" dirty="0"/>
              <a:t>Übergangsbestimmungen Beispiel</a:t>
            </a:r>
          </a:p>
        </p:txBody>
      </p:sp>
      <p:graphicFrame>
        <p:nvGraphicFramePr>
          <p:cNvPr id="5" name="Diagramm 4"/>
          <p:cNvGraphicFramePr/>
          <p:nvPr>
            <p:extLst/>
          </p:nvPr>
        </p:nvGraphicFramePr>
        <p:xfrm>
          <a:off x="539750" y="1535952"/>
          <a:ext cx="7848600" cy="2280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418393" y="2308811"/>
            <a:ext cx="1564659" cy="1138773"/>
          </a:xfrm>
          <a:prstGeom prst="rect">
            <a:avLst/>
          </a:prstGeom>
          <a:noFill/>
        </p:spPr>
        <p:txBody>
          <a:bodyPr wrap="none" rtlCol="0">
            <a:spAutoFit/>
          </a:bodyPr>
          <a:lstStyle/>
          <a:p>
            <a:pPr algn="l" eaLnBrk="1" hangingPunct="1">
              <a:spcBef>
                <a:spcPct val="20000"/>
              </a:spcBef>
              <a:buClr>
                <a:srgbClr val="7DAF2E"/>
              </a:buClr>
              <a:buSzPct val="100000"/>
            </a:pPr>
            <a:r>
              <a:rPr lang="de-CH" sz="2000" dirty="0">
                <a:latin typeface="Segoe UI Semibold" panose="020B0702040204020203" pitchFamily="34" charset="0"/>
                <a:cs typeface="Segoe UI Semibold" panose="020B0702040204020203" pitchFamily="34" charset="0"/>
              </a:rPr>
              <a:t>EL nach </a:t>
            </a:r>
          </a:p>
          <a:p>
            <a:pPr algn="l" eaLnBrk="1" hangingPunct="1">
              <a:spcBef>
                <a:spcPct val="20000"/>
              </a:spcBef>
              <a:buClr>
                <a:srgbClr val="7DAF2E"/>
              </a:buClr>
              <a:buSzPct val="100000"/>
            </a:pPr>
            <a:r>
              <a:rPr lang="de-CH" sz="2000" dirty="0">
                <a:latin typeface="Segoe UI Semibold" panose="020B0702040204020203" pitchFamily="34" charset="0"/>
                <a:cs typeface="Segoe UI Semibold" panose="020B0702040204020203" pitchFamily="34" charset="0"/>
              </a:rPr>
              <a:t>altem Recht</a:t>
            </a:r>
            <a:endParaRPr lang="de-DE" sz="2000" dirty="0"/>
          </a:p>
          <a:p>
            <a:pPr algn="l" eaLnBrk="1" hangingPunct="1">
              <a:spcBef>
                <a:spcPct val="20000"/>
              </a:spcBef>
              <a:buClr>
                <a:srgbClr val="7DAF2E"/>
              </a:buClr>
              <a:buSzPct val="100000"/>
            </a:pPr>
            <a:endParaRPr lang="de-CH" sz="2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feld 5"/>
          <p:cNvSpPr txBox="1"/>
          <p:nvPr/>
        </p:nvSpPr>
        <p:spPr>
          <a:xfrm>
            <a:off x="5861695" y="2308811"/>
            <a:ext cx="1705595" cy="1138773"/>
          </a:xfrm>
          <a:prstGeom prst="rect">
            <a:avLst/>
          </a:prstGeom>
          <a:noFill/>
        </p:spPr>
        <p:txBody>
          <a:bodyPr wrap="none" rtlCol="0">
            <a:spAutoFit/>
          </a:bodyPr>
          <a:lstStyle/>
          <a:p>
            <a:pPr algn="l" eaLnBrk="1" hangingPunct="1">
              <a:spcBef>
                <a:spcPct val="20000"/>
              </a:spcBef>
              <a:buClr>
                <a:srgbClr val="7DAF2E"/>
              </a:buClr>
              <a:buSzPct val="100000"/>
            </a:pPr>
            <a:r>
              <a:rPr lang="de-CH" sz="2000" dirty="0">
                <a:latin typeface="Segoe UI Semibold" panose="020B0702040204020203" pitchFamily="34" charset="0"/>
                <a:cs typeface="Segoe UI Semibold" panose="020B0702040204020203" pitchFamily="34" charset="0"/>
              </a:rPr>
              <a:t>EL nach </a:t>
            </a:r>
          </a:p>
          <a:p>
            <a:pPr algn="l" eaLnBrk="1" hangingPunct="1">
              <a:spcBef>
                <a:spcPct val="20000"/>
              </a:spcBef>
              <a:buClr>
                <a:srgbClr val="7DAF2E"/>
              </a:buClr>
              <a:buSzPct val="100000"/>
            </a:pPr>
            <a:r>
              <a:rPr lang="de-CH" sz="2000" dirty="0">
                <a:latin typeface="Segoe UI Semibold" panose="020B0702040204020203" pitchFamily="34" charset="0"/>
                <a:cs typeface="Segoe UI Semibold" panose="020B0702040204020203" pitchFamily="34" charset="0"/>
              </a:rPr>
              <a:t>neuem Recht</a:t>
            </a:r>
            <a:endParaRPr lang="de-DE" sz="2000" dirty="0"/>
          </a:p>
          <a:p>
            <a:pPr algn="l" eaLnBrk="1" hangingPunct="1">
              <a:spcBef>
                <a:spcPct val="20000"/>
              </a:spcBef>
              <a:buClr>
                <a:srgbClr val="7DAF2E"/>
              </a:buClr>
              <a:buSzPct val="100000"/>
            </a:pPr>
            <a:endParaRPr lang="de-CH" sz="2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30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438150" y="1010406"/>
          <a:ext cx="8242300" cy="3604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a:xfrm>
            <a:off x="450850" y="212725"/>
            <a:ext cx="8412299" cy="857250"/>
          </a:xfrm>
        </p:spPr>
        <p:txBody>
          <a:bodyPr>
            <a:normAutofit/>
          </a:bodyPr>
          <a:lstStyle/>
          <a:p>
            <a:r>
              <a:rPr lang="de-CH" sz="2625" dirty="0">
                <a:latin typeface="Segoe UI" panose="020B0502040204020203" pitchFamily="34" charset="0"/>
                <a:cs typeface="Segoe UI" panose="020B0502040204020203" pitchFamily="34" charset="0"/>
              </a:rPr>
              <a:t>Bestimmungen, die nicht unter die Übergangsfrist fallen</a:t>
            </a:r>
          </a:p>
        </p:txBody>
      </p:sp>
    </p:spTree>
    <p:extLst>
      <p:ext uri="{BB962C8B-B14F-4D97-AF65-F5344CB8AC3E}">
        <p14:creationId xmlns:p14="http://schemas.microsoft.com/office/powerpoint/2010/main" val="1138395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Mutation und Revision</a:t>
            </a:r>
          </a:p>
        </p:txBody>
      </p:sp>
      <p:sp>
        <p:nvSpPr>
          <p:cNvPr id="15" name="Ellipse 14"/>
          <p:cNvSpPr/>
          <p:nvPr/>
        </p:nvSpPr>
        <p:spPr>
          <a:xfrm>
            <a:off x="1523999" y="1137840"/>
            <a:ext cx="6870702" cy="1671526"/>
          </a:xfrm>
          <a:prstGeom prst="ellipse">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p:cNvSpPr/>
          <p:nvPr/>
        </p:nvSpPr>
        <p:spPr>
          <a:xfrm>
            <a:off x="2421905" y="1531618"/>
            <a:ext cx="5988670" cy="883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a:lnSpc>
                <a:spcPct val="150000"/>
              </a:lnSpc>
              <a:buSzPct val="100000"/>
              <a:buFont typeface="Arial" pitchFamily="34" charset="0"/>
              <a:buChar char="−"/>
            </a:pPr>
            <a:r>
              <a:rPr lang="de-CH" sz="2000" dirty="0">
                <a:solidFill>
                  <a:schemeClr val="tx1"/>
                </a:solidFill>
                <a:cs typeface="Arial" pitchFamily="34" charset="0"/>
              </a:rPr>
              <a:t>Persönliche Änderungen</a:t>
            </a:r>
          </a:p>
          <a:p>
            <a:pPr marL="342900" lvl="0" indent="-342900" algn="l">
              <a:lnSpc>
                <a:spcPct val="150000"/>
              </a:lnSpc>
              <a:buSzPct val="100000"/>
              <a:buFont typeface="Arial" pitchFamily="34" charset="0"/>
              <a:buChar char="−"/>
            </a:pPr>
            <a:r>
              <a:rPr lang="de-CH" sz="2000" dirty="0">
                <a:solidFill>
                  <a:schemeClr val="tx1"/>
                </a:solidFill>
                <a:latin typeface="+mj-lt"/>
                <a:cs typeface="Arial" pitchFamily="34" charset="0"/>
              </a:rPr>
              <a:t>Wirtschaftliche Änderungen</a:t>
            </a:r>
          </a:p>
        </p:txBody>
      </p:sp>
      <p:sp>
        <p:nvSpPr>
          <p:cNvPr id="17" name="Rechteck 16"/>
          <p:cNvSpPr/>
          <p:nvPr/>
        </p:nvSpPr>
        <p:spPr>
          <a:xfrm>
            <a:off x="546100" y="1680257"/>
            <a:ext cx="1628155" cy="586692"/>
          </a:xfrm>
          <a:prstGeom prst="rect">
            <a:avLst/>
          </a:prstGeom>
          <a:solidFill>
            <a:srgbClr val="71A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a:latin typeface="+mj-lt"/>
                <a:cs typeface="Arial" pitchFamily="34" charset="0"/>
              </a:rPr>
              <a:t>Mutation</a:t>
            </a:r>
            <a:endParaRPr lang="de-CH" sz="2000" dirty="0"/>
          </a:p>
        </p:txBody>
      </p:sp>
      <p:sp>
        <p:nvSpPr>
          <p:cNvPr id="8" name="Ellipse 7"/>
          <p:cNvSpPr/>
          <p:nvPr/>
        </p:nvSpPr>
        <p:spPr>
          <a:xfrm>
            <a:off x="1523998" y="2949175"/>
            <a:ext cx="6870702" cy="1670400"/>
          </a:xfrm>
          <a:prstGeom prst="ellipse">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2421905" y="3342391"/>
            <a:ext cx="5988670" cy="883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a:lnSpc>
                <a:spcPct val="150000"/>
              </a:lnSpc>
              <a:buSzPct val="100000"/>
              <a:buFont typeface="Arial" pitchFamily="34" charset="0"/>
              <a:buChar char="−"/>
            </a:pPr>
            <a:r>
              <a:rPr lang="de-CH" altLang="de-DE" sz="2000" dirty="0">
                <a:solidFill>
                  <a:schemeClr val="tx1"/>
                </a:solidFill>
                <a:cs typeface="Arial" pitchFamily="34" charset="0"/>
              </a:rPr>
              <a:t>periodische Überprüfung: Nach 2 bis 4 Jahren</a:t>
            </a:r>
          </a:p>
          <a:p>
            <a:pPr marL="342900" lvl="0" indent="-342900" algn="l">
              <a:lnSpc>
                <a:spcPct val="150000"/>
              </a:lnSpc>
              <a:buSzPct val="100000"/>
              <a:buFont typeface="Arial" pitchFamily="34" charset="0"/>
              <a:buChar char="−"/>
            </a:pPr>
            <a:r>
              <a:rPr lang="de-CH" sz="2000" dirty="0">
                <a:solidFill>
                  <a:schemeClr val="tx1"/>
                </a:solidFill>
                <a:cs typeface="Arial" pitchFamily="34" charset="0"/>
              </a:rPr>
              <a:t>Täglicher Versand Revisionsformulare</a:t>
            </a:r>
          </a:p>
        </p:txBody>
      </p:sp>
      <p:sp>
        <p:nvSpPr>
          <p:cNvPr id="10" name="Rechteck 9"/>
          <p:cNvSpPr/>
          <p:nvPr/>
        </p:nvSpPr>
        <p:spPr>
          <a:xfrm>
            <a:off x="546100" y="3491030"/>
            <a:ext cx="1628155" cy="586692"/>
          </a:xfrm>
          <a:prstGeom prst="rect">
            <a:avLst/>
          </a:prstGeom>
          <a:solidFill>
            <a:srgbClr val="71AE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a:latin typeface="+mj-lt"/>
                <a:cs typeface="Arial" pitchFamily="34" charset="0"/>
              </a:rPr>
              <a:t>Revision</a:t>
            </a:r>
            <a:endParaRPr lang="de-CH" sz="2000" dirty="0"/>
          </a:p>
        </p:txBody>
      </p:sp>
    </p:spTree>
    <p:extLst>
      <p:ext uri="{BB962C8B-B14F-4D97-AF65-F5344CB8AC3E}">
        <p14:creationId xmlns:p14="http://schemas.microsoft.com/office/powerpoint/2010/main" val="5870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CH" dirty="0"/>
              <a:t>Wirtschaftliche und persönlichen Verhältnisse immer melden</a:t>
            </a:r>
          </a:p>
          <a:p>
            <a:r>
              <a:rPr lang="de-CH" dirty="0"/>
              <a:t>Kein automatischer Datenaustausch Steuern / SVA</a:t>
            </a:r>
          </a:p>
          <a:p>
            <a:r>
              <a:rPr lang="de-CH" dirty="0"/>
              <a:t>Die Berechnung muss kontrolliert werden (Sorgfaltspflicht)</a:t>
            </a:r>
          </a:p>
          <a:p>
            <a:r>
              <a:rPr lang="de-CH" dirty="0"/>
              <a:t>Alle 2 bis 4 Jahre periodische Überprüfung von Amtes wegen</a:t>
            </a:r>
          </a:p>
          <a:p>
            <a:pPr marL="0" indent="0">
              <a:buNone/>
            </a:pPr>
            <a:endParaRPr lang="de-CH" dirty="0"/>
          </a:p>
          <a:p>
            <a:pPr>
              <a:buFont typeface="Wingdings" panose="05000000000000000000" pitchFamily="2" charset="2"/>
              <a:buChar char="Ø"/>
            </a:pPr>
            <a:r>
              <a:rPr lang="de-CH" dirty="0"/>
              <a:t>Meldepflichtverletzungen führen zu Rückforderungen und finanziellen Engpässen </a:t>
            </a:r>
          </a:p>
          <a:p>
            <a:pPr>
              <a:buFont typeface="Wingdings" panose="05000000000000000000" pitchFamily="2" charset="2"/>
              <a:buChar char="Ø"/>
            </a:pPr>
            <a:r>
              <a:rPr lang="de-CH" dirty="0"/>
              <a:t>Hohe Ansprüche für Gutheissung Erlassgesuche </a:t>
            </a:r>
          </a:p>
          <a:p>
            <a:endParaRPr lang="de-CH" dirty="0"/>
          </a:p>
        </p:txBody>
      </p:sp>
      <p:sp>
        <p:nvSpPr>
          <p:cNvPr id="3" name="Titel 2"/>
          <p:cNvSpPr>
            <a:spLocks noGrp="1"/>
          </p:cNvSpPr>
          <p:nvPr>
            <p:ph type="title"/>
          </p:nvPr>
        </p:nvSpPr>
        <p:spPr/>
        <p:txBody>
          <a:bodyPr/>
          <a:lstStyle/>
          <a:p>
            <a:r>
              <a:rPr lang="de-CH" dirty="0"/>
              <a:t>Melde- und Kontrollpflicht</a:t>
            </a:r>
          </a:p>
        </p:txBody>
      </p:sp>
    </p:spTree>
    <p:extLst>
      <p:ext uri="{BB962C8B-B14F-4D97-AF65-F5344CB8AC3E}">
        <p14:creationId xmlns:p14="http://schemas.microsoft.com/office/powerpoint/2010/main" val="2393256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CH" dirty="0"/>
              <a:t>Zu Lebzeiten nur, wenn nicht rechtmässig bezogen</a:t>
            </a:r>
          </a:p>
          <a:p>
            <a:pPr marL="0" indent="0">
              <a:buNone/>
            </a:pPr>
            <a:endParaRPr lang="de-CH" dirty="0"/>
          </a:p>
          <a:p>
            <a:r>
              <a:rPr lang="de-CH" dirty="0"/>
              <a:t>Bei Tod einer versicherten Person:</a:t>
            </a:r>
          </a:p>
          <a:p>
            <a:pPr marL="0" indent="0">
              <a:buNone/>
            </a:pPr>
            <a:r>
              <a:rPr lang="de-CH" dirty="0"/>
              <a:t>     - wenn kein überlebender Ehegatte</a:t>
            </a:r>
            <a:br>
              <a:rPr lang="de-CH" dirty="0"/>
            </a:br>
            <a:r>
              <a:rPr lang="de-CH" dirty="0"/>
              <a:t>     - wenn der Nachlass nicht höher als CHF 40’000.00</a:t>
            </a:r>
            <a:br>
              <a:rPr lang="de-CH" dirty="0"/>
            </a:br>
            <a:r>
              <a:rPr lang="de-CH" dirty="0"/>
              <a:t>     - nur die EL, die seit 01.01.2021 ausgerichtet wurde</a:t>
            </a:r>
            <a:br>
              <a:rPr lang="de-CH" dirty="0"/>
            </a:br>
            <a:r>
              <a:rPr lang="de-CH" dirty="0"/>
              <a:t>     - maximal die letzten 10 Jahre</a:t>
            </a:r>
          </a:p>
        </p:txBody>
      </p:sp>
      <p:sp>
        <p:nvSpPr>
          <p:cNvPr id="3" name="Titel 2"/>
          <p:cNvSpPr>
            <a:spLocks noGrp="1"/>
          </p:cNvSpPr>
          <p:nvPr>
            <p:ph type="title"/>
          </p:nvPr>
        </p:nvSpPr>
        <p:spPr/>
        <p:txBody>
          <a:bodyPr/>
          <a:lstStyle/>
          <a:p>
            <a:r>
              <a:rPr lang="de-CH" dirty="0"/>
              <a:t>Ist die EL rückerstattungspflichtig?</a:t>
            </a:r>
          </a:p>
        </p:txBody>
      </p:sp>
    </p:spTree>
    <p:extLst>
      <p:ext uri="{BB962C8B-B14F-4D97-AF65-F5344CB8AC3E}">
        <p14:creationId xmlns:p14="http://schemas.microsoft.com/office/powerpoint/2010/main" val="276691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48" y="1069975"/>
            <a:ext cx="7950200" cy="3757169"/>
          </a:xfrm>
        </p:spPr>
        <p:txBody>
          <a:bodyPr/>
          <a:lstStyle/>
          <a:p>
            <a:pPr lvl="0"/>
            <a:endParaRPr lang="de-CH" dirty="0"/>
          </a:p>
          <a:p>
            <a:pPr lvl="0"/>
            <a:r>
              <a:rPr lang="de-CH" dirty="0"/>
              <a:t>Anspruch auf </a:t>
            </a:r>
            <a:r>
              <a:rPr lang="de-CH" dirty="0">
                <a:solidFill>
                  <a:srgbClr val="71AE28"/>
                </a:solidFill>
              </a:rPr>
              <a:t>Ergänzungsleistungen</a:t>
            </a:r>
          </a:p>
          <a:p>
            <a:pPr marL="0" lvl="0" indent="0">
              <a:buNone/>
            </a:pPr>
            <a:endParaRPr lang="de-CH" sz="1000" dirty="0"/>
          </a:p>
          <a:p>
            <a:pPr lvl="0"/>
            <a:r>
              <a:rPr lang="de-CH" dirty="0"/>
              <a:t>Rechnungsdatum </a:t>
            </a:r>
            <a:r>
              <a:rPr lang="de-CH" dirty="0">
                <a:solidFill>
                  <a:srgbClr val="71AE28"/>
                </a:solidFill>
              </a:rPr>
              <a:t>nicht älter als 15 Monate </a:t>
            </a:r>
            <a:r>
              <a:rPr lang="de-CH" dirty="0"/>
              <a:t>bei Einreichung</a:t>
            </a:r>
            <a:br>
              <a:rPr lang="de-CH" dirty="0"/>
            </a:br>
            <a:r>
              <a:rPr lang="de-CH" sz="1000" dirty="0"/>
              <a:t>		  </a:t>
            </a:r>
          </a:p>
          <a:p>
            <a:pPr lvl="0"/>
            <a:r>
              <a:rPr lang="de-CH" dirty="0"/>
              <a:t>Nur in der </a:t>
            </a:r>
            <a:r>
              <a:rPr lang="de-CH" dirty="0">
                <a:solidFill>
                  <a:srgbClr val="71AE28"/>
                </a:solidFill>
              </a:rPr>
              <a:t>Schweiz </a:t>
            </a:r>
            <a:r>
              <a:rPr lang="de-CH" dirty="0"/>
              <a:t>oder im </a:t>
            </a:r>
            <a:r>
              <a:rPr lang="de-CH" dirty="0">
                <a:solidFill>
                  <a:srgbClr val="71AE28"/>
                </a:solidFill>
              </a:rPr>
              <a:t>Fürstentum Liechtenstein </a:t>
            </a:r>
            <a:r>
              <a:rPr lang="de-CH" dirty="0"/>
              <a:t>entstandene Kosten werden vergütet</a:t>
            </a:r>
            <a:br>
              <a:rPr lang="de-CH" dirty="0"/>
            </a:br>
            <a:endParaRPr lang="de-CH" sz="1000" dirty="0"/>
          </a:p>
          <a:p>
            <a:pPr lvl="0"/>
            <a:r>
              <a:rPr lang="de-CH" dirty="0"/>
              <a:t>Alle Krankheitskosten müssen </a:t>
            </a:r>
            <a:r>
              <a:rPr lang="de-CH" dirty="0">
                <a:solidFill>
                  <a:srgbClr val="71AE28"/>
                </a:solidFill>
              </a:rPr>
              <a:t>einfach, wirtschaftlich </a:t>
            </a:r>
            <a:r>
              <a:rPr lang="de-CH" dirty="0"/>
              <a:t>und </a:t>
            </a:r>
            <a:r>
              <a:rPr lang="de-CH" dirty="0">
                <a:solidFill>
                  <a:srgbClr val="71AE28"/>
                </a:solidFill>
              </a:rPr>
              <a:t>zweckmässig</a:t>
            </a:r>
            <a:r>
              <a:rPr lang="de-CH" dirty="0"/>
              <a:t> sein</a:t>
            </a:r>
          </a:p>
          <a:p>
            <a:pPr marL="0" lvl="0" indent="0">
              <a:buNone/>
            </a:pPr>
            <a:endParaRPr lang="de-CH" dirty="0"/>
          </a:p>
          <a:p>
            <a:pPr marL="0" indent="0">
              <a:buNone/>
            </a:pPr>
            <a:endParaRPr lang="de-CH" dirty="0"/>
          </a:p>
          <a:p>
            <a:endParaRPr lang="de-CH" dirty="0"/>
          </a:p>
        </p:txBody>
      </p:sp>
      <p:sp>
        <p:nvSpPr>
          <p:cNvPr id="3" name="Titel 2"/>
          <p:cNvSpPr>
            <a:spLocks noGrp="1"/>
          </p:cNvSpPr>
          <p:nvPr>
            <p:ph type="title"/>
          </p:nvPr>
        </p:nvSpPr>
        <p:spPr>
          <a:xfrm>
            <a:off x="450848" y="212725"/>
            <a:ext cx="8599845" cy="857250"/>
          </a:xfrm>
        </p:spPr>
        <p:txBody>
          <a:bodyPr/>
          <a:lstStyle/>
          <a:p>
            <a:r>
              <a:rPr lang="de-CH" dirty="0"/>
              <a:t>Krankheitskosten (KK)</a:t>
            </a:r>
          </a:p>
        </p:txBody>
      </p:sp>
    </p:spTree>
    <p:extLst>
      <p:ext uri="{BB962C8B-B14F-4D97-AF65-F5344CB8AC3E}">
        <p14:creationId xmlns:p14="http://schemas.microsoft.com/office/powerpoint/2010/main" val="72951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Höchstbeträge</a:t>
            </a:r>
          </a:p>
        </p:txBody>
      </p:sp>
      <p:graphicFrame>
        <p:nvGraphicFramePr>
          <p:cNvPr id="4" name="Group 127"/>
          <p:cNvGraphicFramePr>
            <a:graphicFrameLocks noGrp="1"/>
          </p:cNvGraphicFramePr>
          <p:nvPr>
            <p:extLst/>
          </p:nvPr>
        </p:nvGraphicFramePr>
        <p:xfrm>
          <a:off x="546100" y="1619250"/>
          <a:ext cx="7854893" cy="1666876"/>
        </p:xfrm>
        <a:graphic>
          <a:graphicData uri="http://schemas.openxmlformats.org/drawingml/2006/table">
            <a:tbl>
              <a:tblPr>
                <a:effectLst/>
              </a:tblPr>
              <a:tblGrid>
                <a:gridCol w="3558230">
                  <a:extLst>
                    <a:ext uri="{9D8B030D-6E8A-4147-A177-3AD203B41FA5}">
                      <a16:colId xmlns:a16="http://schemas.microsoft.com/office/drawing/2014/main" val="20000"/>
                    </a:ext>
                  </a:extLst>
                </a:gridCol>
                <a:gridCol w="2149200">
                  <a:extLst>
                    <a:ext uri="{9D8B030D-6E8A-4147-A177-3AD203B41FA5}">
                      <a16:colId xmlns:a16="http://schemas.microsoft.com/office/drawing/2014/main" val="20001"/>
                    </a:ext>
                  </a:extLst>
                </a:gridCol>
                <a:gridCol w="2147463">
                  <a:extLst>
                    <a:ext uri="{9D8B030D-6E8A-4147-A177-3AD203B41FA5}">
                      <a16:colId xmlns:a16="http://schemas.microsoft.com/office/drawing/2014/main" val="20002"/>
                    </a:ext>
                  </a:extLst>
                </a:gridCol>
              </a:tblGrid>
              <a:tr h="40618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CH" sz="1600" b="0" i="0" u="none" strike="noStrike" kern="1200" cap="none" normalizeH="0" baseline="0" dirty="0">
                        <a:ln>
                          <a:noFill/>
                        </a:ln>
                        <a:solidFill>
                          <a:schemeClr val="tx1"/>
                        </a:solidFill>
                        <a:effectLst/>
                        <a:latin typeface="+mj-lt"/>
                        <a:ea typeface="+mn-ea"/>
                        <a:cs typeface="+mn-cs"/>
                      </a:endParaRPr>
                    </a:p>
                  </a:txBody>
                  <a:tcPr marL="41967" marR="41967" marT="21826" marB="218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2000" b="0" i="0" u="none" strike="noStrike" kern="1200" cap="none" normalizeH="0" baseline="0" dirty="0">
                          <a:ln>
                            <a:noFill/>
                          </a:ln>
                          <a:solidFill>
                            <a:schemeClr val="bg1"/>
                          </a:solidFill>
                          <a:effectLst/>
                          <a:latin typeface="+mj-lt"/>
                          <a:ea typeface="ＭＳ Ｐゴシック" pitchFamily="64" charset="-128"/>
                          <a:cs typeface="+mn-cs"/>
                        </a:rPr>
                        <a:t>Zu Hause</a:t>
                      </a:r>
                    </a:p>
                  </a:txBody>
                  <a:tcPr marL="41967" marR="41967" marT="21826" marB="218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F5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2000" b="0" i="0" u="none" strike="noStrike" kern="1200" cap="none" normalizeH="0" baseline="0" dirty="0">
                          <a:ln>
                            <a:noFill/>
                          </a:ln>
                          <a:solidFill>
                            <a:schemeClr val="bg1"/>
                          </a:solidFill>
                          <a:effectLst/>
                          <a:latin typeface="+mj-lt"/>
                          <a:ea typeface="ＭＳ Ｐゴシック" pitchFamily="64" charset="-128"/>
                          <a:cs typeface="+mn-cs"/>
                        </a:rPr>
                        <a:t>Im Heim</a:t>
                      </a:r>
                    </a:p>
                  </a:txBody>
                  <a:tcPr marL="41967" marR="41967" marT="21826" marB="218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F53"/>
                    </a:solidFill>
                  </a:tcPr>
                </a:tc>
                <a:extLst>
                  <a:ext uri="{0D108BD9-81ED-4DB2-BD59-A6C34878D82A}">
                    <a16:rowId xmlns:a16="http://schemas.microsoft.com/office/drawing/2014/main" val="10000"/>
                  </a:ext>
                </a:extLst>
              </a:tr>
              <a:tr h="45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bg1"/>
                          </a:solidFill>
                          <a:effectLst/>
                          <a:latin typeface="+mn-lt"/>
                          <a:ea typeface="ＭＳ Ｐゴシック" pitchFamily="64" charset="-128"/>
                        </a:rPr>
                        <a:t>Alleinstehende</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F5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de-CH" sz="1600" b="0" i="0" u="none" strike="noStrike" cap="none" normalizeH="0" baseline="0" dirty="0">
                          <a:ln>
                            <a:noFill/>
                          </a:ln>
                          <a:solidFill>
                            <a:schemeClr val="tx1"/>
                          </a:solidFill>
                          <a:effectLst/>
                          <a:latin typeface="+mj-lt"/>
                        </a:rPr>
                        <a:t>CHF	25‘000</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kern="1200" cap="none" normalizeH="0" baseline="0" dirty="0">
                          <a:ln>
                            <a:noFill/>
                          </a:ln>
                          <a:solidFill>
                            <a:schemeClr val="tx1"/>
                          </a:solidFill>
                          <a:effectLst/>
                          <a:latin typeface="+mj-lt"/>
                          <a:ea typeface="ＭＳ Ｐゴシック" pitchFamily="64" charset="-128"/>
                          <a:cs typeface="+mn-cs"/>
                        </a:rPr>
                        <a:t>CHF          6‘000 </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extLst>
                  <a:ext uri="{0D108BD9-81ED-4DB2-BD59-A6C34878D82A}">
                    <a16:rowId xmlns:a16="http://schemas.microsoft.com/office/drawing/2014/main" val="10001"/>
                  </a:ext>
                </a:extLst>
              </a:tr>
              <a:tr h="4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dirty="0">
                          <a:ln>
                            <a:noFill/>
                          </a:ln>
                          <a:solidFill>
                            <a:schemeClr val="bg1"/>
                          </a:solidFill>
                          <a:effectLst/>
                          <a:latin typeface="+mn-lt"/>
                          <a:ea typeface="ＭＳ Ｐゴシック" pitchFamily="64" charset="-128"/>
                        </a:rPr>
                        <a:t>Ehepaare</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F5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de-CH" sz="1600" b="0" i="0" u="none" strike="noStrike" cap="none" normalizeH="0" baseline="0" dirty="0">
                          <a:ln>
                            <a:noFill/>
                          </a:ln>
                          <a:solidFill>
                            <a:schemeClr val="tx1"/>
                          </a:solidFill>
                          <a:effectLst/>
                          <a:latin typeface="+mj-lt"/>
                        </a:rPr>
                        <a:t>CHF	50‘000</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kern="1200" cap="none" normalizeH="0" baseline="0" dirty="0">
                          <a:ln>
                            <a:noFill/>
                          </a:ln>
                          <a:solidFill>
                            <a:schemeClr val="tx1"/>
                          </a:solidFill>
                          <a:effectLst/>
                          <a:latin typeface="+mj-lt"/>
                          <a:ea typeface="ＭＳ Ｐゴシック" pitchFamily="64" charset="-128"/>
                          <a:cs typeface="+mn-cs"/>
                        </a:rPr>
                        <a:t>CHF        12`000</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extLst>
                  <a:ext uri="{0D108BD9-81ED-4DB2-BD59-A6C34878D82A}">
                    <a16:rowId xmlns:a16="http://schemas.microsoft.com/office/drawing/2014/main" val="10002"/>
                  </a:ext>
                </a:extLst>
              </a:tr>
              <a:tr h="4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dirty="0">
                          <a:ln>
                            <a:noFill/>
                          </a:ln>
                          <a:solidFill>
                            <a:schemeClr val="bg1"/>
                          </a:solidFill>
                          <a:effectLst/>
                          <a:latin typeface="+mn-lt"/>
                          <a:ea typeface="ＭＳ Ｐゴシック" pitchFamily="64" charset="-128"/>
                        </a:rPr>
                        <a:t>Ehepaare (zu Hause/Heim)</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F5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kern="1200" cap="none" normalizeH="0" baseline="0" dirty="0">
                          <a:ln>
                            <a:noFill/>
                          </a:ln>
                          <a:solidFill>
                            <a:schemeClr val="tx1"/>
                          </a:solidFill>
                          <a:effectLst/>
                          <a:latin typeface="+mj-lt"/>
                          <a:ea typeface="ＭＳ Ｐゴシック" pitchFamily="64" charset="-128"/>
                          <a:cs typeface="+mn-cs"/>
                        </a:rPr>
                        <a:t>CHF	25‘000</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CHF	6‘000</a:t>
                      </a:r>
                    </a:p>
                  </a:txBody>
                  <a:tcPr marL="42639" marR="42639" marT="21322" marB="213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FA9"/>
                    </a:solidFill>
                  </a:tcPr>
                </a:tc>
                <a:extLst>
                  <a:ext uri="{0D108BD9-81ED-4DB2-BD59-A6C34878D82A}">
                    <a16:rowId xmlns:a16="http://schemas.microsoft.com/office/drawing/2014/main" val="10003"/>
                  </a:ext>
                </a:extLst>
              </a:tr>
            </a:tbl>
          </a:graphicData>
        </a:graphic>
      </p:graphicFrame>
      <p:sp>
        <p:nvSpPr>
          <p:cNvPr id="5" name="Rectangle 29"/>
          <p:cNvSpPr>
            <a:spLocks noChangeArrowheads="1"/>
          </p:cNvSpPr>
          <p:nvPr/>
        </p:nvSpPr>
        <p:spPr bwMode="auto">
          <a:xfrm>
            <a:off x="450850" y="3456762"/>
            <a:ext cx="79438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de-CH" altLang="de-DE" sz="1400" dirty="0">
                <a:latin typeface="+mj-lt"/>
              </a:rPr>
              <a:t>Bei schwerer Hilflosigkeit erhöht sich der Höchstbetrag gemäss Art. 14 Abs. 3 </a:t>
            </a:r>
            <a:r>
              <a:rPr lang="de-CH" altLang="de-DE" sz="1400" dirty="0" err="1">
                <a:latin typeface="+mj-lt"/>
              </a:rPr>
              <a:t>lit</a:t>
            </a:r>
            <a:r>
              <a:rPr lang="de-CH" altLang="de-DE" sz="1400" dirty="0">
                <a:latin typeface="+mj-lt"/>
              </a:rPr>
              <a:t>. a Ziffer 1 ELG um CHF 90‘000 für die Pflege und Betreuung infolge Hilflosigkeit, sofern die Person zu Hause lebt und Anspruch auf HE der IV oder UV hat. (Bundesrat regelt Erhöhung bei mittelschwerer HE und Erhöhung des Betrages für Ehepaare).</a:t>
            </a:r>
          </a:p>
        </p:txBody>
      </p:sp>
    </p:spTree>
    <p:extLst>
      <p:ext uri="{BB962C8B-B14F-4D97-AF65-F5344CB8AC3E}">
        <p14:creationId xmlns:p14="http://schemas.microsoft.com/office/powerpoint/2010/main" val="215440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5127" y="212725"/>
            <a:ext cx="5010150" cy="857250"/>
          </a:xfrm>
        </p:spPr>
        <p:txBody>
          <a:bodyPr/>
          <a:lstStyle/>
          <a:p>
            <a:r>
              <a:rPr lang="de-CH" dirty="0"/>
              <a:t>Allgemeines</a:t>
            </a:r>
          </a:p>
        </p:txBody>
      </p:sp>
      <p:sp>
        <p:nvSpPr>
          <p:cNvPr id="3" name="Textplatzhalter 2"/>
          <p:cNvSpPr>
            <a:spLocks noGrp="1"/>
          </p:cNvSpPr>
          <p:nvPr>
            <p:ph type="body" sz="quarter" idx="11"/>
          </p:nvPr>
        </p:nvSpPr>
        <p:spPr>
          <a:xfrm>
            <a:off x="3765127" y="1012617"/>
            <a:ext cx="5602037" cy="3662749"/>
          </a:xfrm>
        </p:spPr>
        <p:txBody>
          <a:bodyPr/>
          <a:lstStyle/>
          <a:p>
            <a:pPr>
              <a:lnSpc>
                <a:spcPct val="150000"/>
              </a:lnSpc>
            </a:pPr>
            <a:r>
              <a:rPr lang="de-CH" sz="1800" dirty="0"/>
              <a:t>Subsidiär zur Existenzsicherung</a:t>
            </a:r>
          </a:p>
          <a:p>
            <a:pPr>
              <a:lnSpc>
                <a:spcPct val="150000"/>
              </a:lnSpc>
            </a:pPr>
            <a:r>
              <a:rPr lang="de-CH" sz="1800" dirty="0"/>
              <a:t>Bedarfsleistung aber keine Fürsorge</a:t>
            </a:r>
          </a:p>
          <a:p>
            <a:pPr>
              <a:lnSpc>
                <a:spcPct val="150000"/>
              </a:lnSpc>
            </a:pPr>
            <a:r>
              <a:rPr lang="de-CH" sz="1800" dirty="0"/>
              <a:t>jährliche Geldleistung, monatlich bezahlt</a:t>
            </a:r>
          </a:p>
          <a:p>
            <a:pPr>
              <a:lnSpc>
                <a:spcPct val="150000"/>
              </a:lnSpc>
              <a:spcBef>
                <a:spcPts val="0"/>
              </a:spcBef>
            </a:pPr>
            <a:r>
              <a:rPr lang="de-CH" sz="1800" dirty="0"/>
              <a:t>Familien werden zusammen berechnet</a:t>
            </a:r>
          </a:p>
          <a:p>
            <a:pPr>
              <a:lnSpc>
                <a:spcPct val="150000"/>
              </a:lnSpc>
              <a:spcBef>
                <a:spcPts val="0"/>
              </a:spcBef>
            </a:pPr>
            <a:r>
              <a:rPr lang="de-CH" sz="1800" dirty="0"/>
              <a:t>Finanziert aus Steuern: 5/8 Bund, 3/8 Kanton</a:t>
            </a:r>
          </a:p>
          <a:p>
            <a:pPr>
              <a:lnSpc>
                <a:spcPct val="150000"/>
              </a:lnSpc>
              <a:spcBef>
                <a:spcPts val="0"/>
              </a:spcBef>
            </a:pPr>
            <a:r>
              <a:rPr lang="de-CH" sz="1800" dirty="0"/>
              <a:t>Krankheitskosten sind Bestandteil der EL</a:t>
            </a:r>
          </a:p>
          <a:p>
            <a:pPr>
              <a:lnSpc>
                <a:spcPct val="150000"/>
              </a:lnSpc>
              <a:spcBef>
                <a:spcPts val="0"/>
              </a:spcBef>
            </a:pPr>
            <a:r>
              <a:rPr lang="de-CH" sz="1800" dirty="0"/>
              <a:t>Krankheitskosten werden voll durch Kanton finanziert</a:t>
            </a:r>
          </a:p>
          <a:p>
            <a:pPr marL="0" indent="0">
              <a:lnSpc>
                <a:spcPct val="150000"/>
              </a:lnSpc>
              <a:buNone/>
            </a:pPr>
            <a:endParaRPr lang="de-CH" dirty="0"/>
          </a:p>
        </p:txBody>
      </p:sp>
      <p:pic>
        <p:nvPicPr>
          <p:cNvPr id="6" name="Onlinebild-Platzhalter 5"/>
          <p:cNvPicPr>
            <a:picLocks noGrp="1" noChangeAspect="1"/>
          </p:cNvPicPr>
          <p:nvPr>
            <p:ph type="clipArt" sz="quarter" idx="14"/>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150481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0" y="1424069"/>
            <a:ext cx="3916136" cy="3649772"/>
          </a:xfrm>
        </p:spPr>
        <p:txBody>
          <a:bodyPr/>
          <a:lstStyle/>
          <a:p>
            <a:r>
              <a:rPr lang="de-CH" sz="1600" dirty="0">
                <a:solidFill>
                  <a:srgbClr val="71AE28"/>
                </a:solidFill>
              </a:rPr>
              <a:t>Kostenbeteiligung </a:t>
            </a:r>
          </a:p>
          <a:p>
            <a:pPr marL="0" indent="0">
              <a:buNone/>
            </a:pPr>
            <a:r>
              <a:rPr lang="de-CH" sz="1600" dirty="0">
                <a:solidFill>
                  <a:srgbClr val="71AE28"/>
                </a:solidFill>
              </a:rPr>
              <a:t>      Selbstbehalt / Franchise </a:t>
            </a:r>
            <a:br>
              <a:rPr lang="de-CH" sz="1600" dirty="0">
                <a:solidFill>
                  <a:srgbClr val="71AE28"/>
                </a:solidFill>
              </a:rPr>
            </a:br>
            <a:endParaRPr lang="de-CH" sz="500" dirty="0">
              <a:solidFill>
                <a:srgbClr val="71AE28"/>
              </a:solidFill>
            </a:endParaRPr>
          </a:p>
          <a:p>
            <a:r>
              <a:rPr lang="de-CH" sz="1600" dirty="0"/>
              <a:t>Selbstbehalte aus Betäubungsmittel</a:t>
            </a:r>
          </a:p>
          <a:p>
            <a:endParaRPr lang="de-CH" sz="500" dirty="0"/>
          </a:p>
          <a:p>
            <a:r>
              <a:rPr lang="de-CH" sz="1600" dirty="0">
                <a:solidFill>
                  <a:srgbClr val="71AE28"/>
                </a:solidFill>
              </a:rPr>
              <a:t>Zahnbehandlungen </a:t>
            </a:r>
            <a:br>
              <a:rPr lang="de-CH" sz="1600" dirty="0">
                <a:solidFill>
                  <a:srgbClr val="71AE28"/>
                </a:solidFill>
              </a:rPr>
            </a:br>
            <a:endParaRPr lang="de-CH" sz="500" b="1" dirty="0">
              <a:solidFill>
                <a:srgbClr val="71AE28"/>
              </a:solidFill>
            </a:endParaRPr>
          </a:p>
          <a:p>
            <a:r>
              <a:rPr lang="de-CH" sz="1600" dirty="0"/>
              <a:t>Mehrkosten lebensnotwendige Diät </a:t>
            </a:r>
          </a:p>
          <a:p>
            <a:endParaRPr lang="de-CH" sz="500" dirty="0"/>
          </a:p>
          <a:p>
            <a:endParaRPr lang="de-CH" sz="500" dirty="0"/>
          </a:p>
          <a:p>
            <a:r>
              <a:rPr lang="de-CH" sz="1600" dirty="0"/>
              <a:t>Vorübergehender Aufenthalt in einem Heim</a:t>
            </a:r>
          </a:p>
          <a:p>
            <a:r>
              <a:rPr lang="de-CH" sz="1600" dirty="0"/>
              <a:t>Erholungs- und Badekuren</a:t>
            </a:r>
          </a:p>
          <a:p>
            <a:endParaRPr lang="de-CH" sz="1600" dirty="0"/>
          </a:p>
        </p:txBody>
      </p:sp>
      <p:sp>
        <p:nvSpPr>
          <p:cNvPr id="3" name="Titel 2"/>
          <p:cNvSpPr>
            <a:spLocks noGrp="1"/>
          </p:cNvSpPr>
          <p:nvPr>
            <p:ph type="title"/>
          </p:nvPr>
        </p:nvSpPr>
        <p:spPr/>
        <p:txBody>
          <a:bodyPr/>
          <a:lstStyle/>
          <a:p>
            <a:r>
              <a:rPr lang="de-CH" dirty="0"/>
              <a:t>Anerkannte Krankheitskosten</a:t>
            </a:r>
          </a:p>
        </p:txBody>
      </p:sp>
      <p:sp>
        <p:nvSpPr>
          <p:cNvPr id="4" name="Textplatzhalter 3"/>
          <p:cNvSpPr>
            <a:spLocks noGrp="1"/>
          </p:cNvSpPr>
          <p:nvPr>
            <p:ph type="body" sz="quarter" idx="12"/>
          </p:nvPr>
        </p:nvSpPr>
        <p:spPr>
          <a:xfrm>
            <a:off x="4478564" y="1424069"/>
            <a:ext cx="3916136" cy="3650929"/>
          </a:xfrm>
        </p:spPr>
        <p:txBody>
          <a:bodyPr/>
          <a:lstStyle/>
          <a:p>
            <a:r>
              <a:rPr lang="de-CH" sz="1600" dirty="0">
                <a:solidFill>
                  <a:srgbClr val="71AE28"/>
                </a:solidFill>
              </a:rPr>
              <a:t>Hilfe und Betreuung zu Hause</a:t>
            </a:r>
          </a:p>
          <a:p>
            <a:endParaRPr lang="de-CH" sz="500" dirty="0">
              <a:solidFill>
                <a:srgbClr val="71AE28"/>
              </a:solidFill>
            </a:endParaRPr>
          </a:p>
          <a:p>
            <a:endParaRPr lang="de-CH" sz="500" dirty="0">
              <a:solidFill>
                <a:srgbClr val="71AE28"/>
              </a:solidFill>
            </a:endParaRPr>
          </a:p>
          <a:p>
            <a:endParaRPr lang="de-CH" sz="500" dirty="0">
              <a:solidFill>
                <a:srgbClr val="71AE28"/>
              </a:solidFill>
            </a:endParaRPr>
          </a:p>
          <a:p>
            <a:endParaRPr lang="de-CH" sz="500" dirty="0">
              <a:solidFill>
                <a:srgbClr val="71AE28"/>
              </a:solidFill>
            </a:endParaRPr>
          </a:p>
          <a:p>
            <a:r>
              <a:rPr lang="de-CH" sz="1600" dirty="0"/>
              <a:t>Betreutes Wohnen </a:t>
            </a:r>
            <a:endParaRPr lang="de-CH" sz="500" dirty="0"/>
          </a:p>
          <a:p>
            <a:pPr marL="0" indent="0">
              <a:buNone/>
            </a:pPr>
            <a:endParaRPr lang="de-CH" sz="500" dirty="0"/>
          </a:p>
          <a:p>
            <a:r>
              <a:rPr lang="de-CH" sz="1600" dirty="0"/>
              <a:t>Tagesstrukturen</a:t>
            </a:r>
          </a:p>
          <a:p>
            <a:endParaRPr lang="de-CH" sz="500" dirty="0"/>
          </a:p>
          <a:p>
            <a:r>
              <a:rPr lang="de-CH" sz="1600" dirty="0">
                <a:solidFill>
                  <a:srgbClr val="71AE28"/>
                </a:solidFill>
              </a:rPr>
              <a:t>Transportkosten </a:t>
            </a:r>
          </a:p>
          <a:p>
            <a:endParaRPr lang="de-CH" sz="500" dirty="0">
              <a:solidFill>
                <a:srgbClr val="71AE28"/>
              </a:solidFill>
            </a:endParaRPr>
          </a:p>
          <a:p>
            <a:r>
              <a:rPr lang="de-CH" sz="1600" dirty="0"/>
              <a:t>Hilfsmittel und Hilfsgeräte</a:t>
            </a:r>
          </a:p>
          <a:p>
            <a:pPr marL="0" indent="0">
              <a:buNone/>
            </a:pPr>
            <a:endParaRPr lang="de-CH" sz="1600" dirty="0"/>
          </a:p>
          <a:p>
            <a:r>
              <a:rPr lang="de-CH" sz="1600" dirty="0">
                <a:solidFill>
                  <a:schemeClr val="bg1">
                    <a:lumMod val="50000"/>
                  </a:schemeClr>
                </a:solidFill>
              </a:rPr>
              <a:t>Pflege und Betreuung durch Familienangehörige</a:t>
            </a:r>
          </a:p>
          <a:p>
            <a:r>
              <a:rPr lang="de-CH" sz="1600" dirty="0">
                <a:solidFill>
                  <a:schemeClr val="bg1">
                    <a:lumMod val="50000"/>
                  </a:schemeClr>
                </a:solidFill>
              </a:rPr>
              <a:t>Direkt angestelltes Pflegepersonal</a:t>
            </a:r>
          </a:p>
        </p:txBody>
      </p:sp>
    </p:spTree>
    <p:extLst>
      <p:ext uri="{BB962C8B-B14F-4D97-AF65-F5344CB8AC3E}">
        <p14:creationId xmlns:p14="http://schemas.microsoft.com/office/powerpoint/2010/main" val="344224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0850" y="1130300"/>
            <a:ext cx="8447058" cy="4148836"/>
          </a:xfrm>
        </p:spPr>
        <p:txBody>
          <a:bodyPr/>
          <a:lstStyle/>
          <a:p>
            <a:pPr>
              <a:spcBef>
                <a:spcPts val="0"/>
              </a:spcBef>
            </a:pPr>
            <a:r>
              <a:rPr lang="de-CH" altLang="de-DE" sz="1600" dirty="0"/>
              <a:t>Das KVG (Bundesgesetz über die Krankenversicherung) sieht vor, dass sich die Versicherten an den Behandlungskosten beteiligen (Art. 64 KVG). </a:t>
            </a:r>
          </a:p>
          <a:p>
            <a:pPr marL="0" indent="0">
              <a:spcBef>
                <a:spcPts val="0"/>
              </a:spcBef>
              <a:buNone/>
            </a:pPr>
            <a:endParaRPr lang="de-CH" altLang="de-DE" sz="1600" dirty="0"/>
          </a:p>
          <a:p>
            <a:pPr>
              <a:spcBef>
                <a:spcPts val="0"/>
              </a:spcBef>
            </a:pPr>
            <a:r>
              <a:rPr lang="de-CH" sz="1600" dirty="0">
                <a:latin typeface="Segoe UI Semibold" panose="020B0702040204020203" pitchFamily="34" charset="0"/>
                <a:cs typeface="Segoe UI Semibold" panose="020B0702040204020203" pitchFamily="34" charset="0"/>
              </a:rPr>
              <a:t>Erwachsene</a:t>
            </a:r>
            <a:r>
              <a:rPr lang="de-CH" sz="1600" b="1" dirty="0"/>
              <a:t>: </a:t>
            </a:r>
            <a:r>
              <a:rPr lang="de-CH" sz="1600" dirty="0">
                <a:solidFill>
                  <a:srgbClr val="71AE28"/>
                </a:solidFill>
              </a:rPr>
              <a:t>Franchise von max. CHF 300.00 </a:t>
            </a:r>
            <a:r>
              <a:rPr lang="de-CH" sz="1600" dirty="0"/>
              <a:t>(KVG) / </a:t>
            </a:r>
            <a:r>
              <a:rPr lang="de-CH" sz="1600" dirty="0">
                <a:solidFill>
                  <a:srgbClr val="71AE28"/>
                </a:solidFill>
              </a:rPr>
              <a:t>Selbstbehalt von max. CHF 700.00 </a:t>
            </a:r>
            <a:r>
              <a:rPr lang="de-CH" sz="1600" dirty="0"/>
              <a:t>(10% Kostenbeteiligung KVG) wird </a:t>
            </a:r>
            <a:r>
              <a:rPr lang="de-CH" sz="1600" dirty="0">
                <a:solidFill>
                  <a:srgbClr val="71AE28"/>
                </a:solidFill>
              </a:rPr>
              <a:t>pro Kalenderjahr </a:t>
            </a:r>
            <a:r>
              <a:rPr lang="de-CH" sz="1600" dirty="0"/>
              <a:t>zurückerstattet wenn effektiv ausgeschöpft (Art. 3 ELKV und VKB) </a:t>
            </a:r>
          </a:p>
          <a:p>
            <a:pPr>
              <a:spcBef>
                <a:spcPts val="0"/>
              </a:spcBef>
            </a:pPr>
            <a:endParaRPr lang="de-CH" sz="1600" dirty="0"/>
          </a:p>
          <a:p>
            <a:pPr>
              <a:spcBef>
                <a:spcPts val="0"/>
              </a:spcBef>
            </a:pPr>
            <a:r>
              <a:rPr lang="de-CH" altLang="de-DE" sz="1600" dirty="0">
                <a:latin typeface="Segoe UI Semibold" panose="020B0702040204020203" pitchFamily="34" charset="0"/>
                <a:cs typeface="Segoe UI Semibold" panose="020B0702040204020203" pitchFamily="34" charset="0"/>
              </a:rPr>
              <a:t>Kinder</a:t>
            </a:r>
            <a:r>
              <a:rPr lang="de-CH" altLang="de-DE" sz="1600" b="1" dirty="0"/>
              <a:t>: </a:t>
            </a:r>
            <a:r>
              <a:rPr lang="de-CH" altLang="de-DE" sz="1600" dirty="0">
                <a:solidFill>
                  <a:srgbClr val="71AE28"/>
                </a:solidFill>
              </a:rPr>
              <a:t>keine Franchise. </a:t>
            </a:r>
            <a:r>
              <a:rPr lang="de-CH" altLang="de-DE" sz="1600" dirty="0"/>
              <a:t>Der Höchstbetrag des </a:t>
            </a:r>
            <a:r>
              <a:rPr lang="de-CH" altLang="de-DE" sz="1600" dirty="0">
                <a:solidFill>
                  <a:srgbClr val="71AE28"/>
                </a:solidFill>
              </a:rPr>
              <a:t>Selbstbehaltes </a:t>
            </a:r>
            <a:r>
              <a:rPr lang="de-CH" altLang="de-DE" sz="1600" dirty="0"/>
              <a:t>beläuft sich auf </a:t>
            </a:r>
          </a:p>
          <a:p>
            <a:pPr marL="0" indent="0">
              <a:spcBef>
                <a:spcPts val="0"/>
              </a:spcBef>
              <a:buNone/>
            </a:pPr>
            <a:r>
              <a:rPr lang="de-CH" altLang="de-DE" sz="1600" dirty="0">
                <a:solidFill>
                  <a:srgbClr val="71AE28"/>
                </a:solidFill>
              </a:rPr>
              <a:t>       CHF 350.00 pro Kalenderjahr</a:t>
            </a:r>
            <a:endParaRPr lang="de-CH" sz="1600" dirty="0">
              <a:solidFill>
                <a:srgbClr val="71AE28"/>
              </a:solidFill>
            </a:endParaRPr>
          </a:p>
          <a:p>
            <a:pPr marL="0" indent="0">
              <a:spcBef>
                <a:spcPts val="0"/>
              </a:spcBef>
              <a:buNone/>
            </a:pPr>
            <a:endParaRPr lang="de-CH" sz="1600" dirty="0"/>
          </a:p>
          <a:p>
            <a:pPr>
              <a:spcBef>
                <a:spcPts val="0"/>
              </a:spcBef>
              <a:buAutoNum type="arabicPeriod"/>
            </a:pPr>
            <a:r>
              <a:rPr lang="de-CH" sz="1600" dirty="0"/>
              <a:t>Kopie der detaillierten Krankenkassenabrechnungen oder Kostenzusammenstellung Steuern wenn alle benötigten Informationen vorhanden sind.</a:t>
            </a:r>
          </a:p>
          <a:p>
            <a:pPr>
              <a:spcBef>
                <a:spcPts val="0"/>
              </a:spcBef>
              <a:buAutoNum type="arabicPeriod"/>
            </a:pPr>
            <a:r>
              <a:rPr lang="de-CH" sz="1600" dirty="0"/>
              <a:t>Verjährungsfrist von 15 Monaten beachten. </a:t>
            </a:r>
          </a:p>
          <a:p>
            <a:pPr>
              <a:spcBef>
                <a:spcPts val="0"/>
              </a:spcBef>
              <a:buAutoNum type="arabicPeriod"/>
            </a:pPr>
            <a:r>
              <a:rPr lang="de-CH" sz="1600" dirty="0"/>
              <a:t>Beschleunigungsmassnahme</a:t>
            </a:r>
          </a:p>
          <a:p>
            <a:pPr marL="0" indent="0">
              <a:spcBef>
                <a:spcPts val="394"/>
              </a:spcBef>
              <a:buNone/>
            </a:pPr>
            <a:endParaRPr lang="de-CH" sz="1600" dirty="0"/>
          </a:p>
          <a:p>
            <a:pPr marL="0" indent="0">
              <a:spcBef>
                <a:spcPts val="394"/>
              </a:spcBef>
              <a:buNone/>
            </a:pPr>
            <a:br>
              <a:rPr lang="de-CH" altLang="de-DE" sz="1600" dirty="0"/>
            </a:br>
            <a:endParaRPr lang="de-CH" altLang="de-DE" sz="1600" dirty="0"/>
          </a:p>
          <a:p>
            <a:endParaRPr lang="de-DE" altLang="de-DE" sz="1600" dirty="0"/>
          </a:p>
          <a:p>
            <a:endParaRPr lang="de-CH" sz="1600" dirty="0"/>
          </a:p>
        </p:txBody>
      </p:sp>
      <p:sp>
        <p:nvSpPr>
          <p:cNvPr id="3" name="Titel 2"/>
          <p:cNvSpPr>
            <a:spLocks noGrp="1"/>
          </p:cNvSpPr>
          <p:nvPr>
            <p:ph type="title"/>
          </p:nvPr>
        </p:nvSpPr>
        <p:spPr>
          <a:xfrm>
            <a:off x="450850" y="212725"/>
            <a:ext cx="8382254" cy="857250"/>
          </a:xfrm>
        </p:spPr>
        <p:txBody>
          <a:bodyPr/>
          <a:lstStyle/>
          <a:p>
            <a:r>
              <a:rPr lang="de-CH" dirty="0"/>
              <a:t>Franchise und Selbstbehalt (KVG) Art. 3 VKB</a:t>
            </a:r>
          </a:p>
        </p:txBody>
      </p:sp>
    </p:spTree>
    <p:extLst>
      <p:ext uri="{BB962C8B-B14F-4D97-AF65-F5344CB8AC3E}">
        <p14:creationId xmlns:p14="http://schemas.microsoft.com/office/powerpoint/2010/main" val="134250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38150" y="1223522"/>
            <a:ext cx="7950200" cy="3708142"/>
          </a:xfrm>
        </p:spPr>
        <p:txBody>
          <a:bodyPr/>
          <a:lstStyle/>
          <a:p>
            <a:r>
              <a:rPr lang="de-CH" altLang="de-DE" sz="1600" dirty="0">
                <a:solidFill>
                  <a:srgbClr val="71AE28"/>
                </a:solidFill>
                <a:latin typeface="Segoe UI Semibold" panose="020B0702040204020203" pitchFamily="34" charset="0"/>
                <a:cs typeface="Segoe UI Semibold" panose="020B0702040204020203" pitchFamily="34" charset="0"/>
              </a:rPr>
              <a:t>Nicht versicherte Kosten</a:t>
            </a:r>
            <a:br>
              <a:rPr lang="de-CH" altLang="de-DE" sz="1600" b="1" dirty="0">
                <a:solidFill>
                  <a:srgbClr val="71AE28"/>
                </a:solidFill>
              </a:rPr>
            </a:br>
            <a:r>
              <a:rPr lang="de-CH" altLang="de-DE" sz="1500" dirty="0"/>
              <a:t>z.B. nicht pflichtige Medikamente</a:t>
            </a:r>
          </a:p>
          <a:p>
            <a:endParaRPr lang="de-CH" altLang="de-DE" sz="1500" dirty="0"/>
          </a:p>
          <a:p>
            <a:r>
              <a:rPr lang="de-CH" altLang="de-DE" sz="1600" dirty="0">
                <a:solidFill>
                  <a:srgbClr val="71AE28"/>
                </a:solidFill>
                <a:latin typeface="Segoe UI Semibold" panose="020B0702040204020203" pitchFamily="34" charset="0"/>
                <a:cs typeface="Segoe UI Semibold" panose="020B0702040204020203" pitchFamily="34" charset="0"/>
              </a:rPr>
              <a:t>Kostenbeteiligung aus Zusatzversicherung</a:t>
            </a:r>
            <a:br>
              <a:rPr lang="de-CH" altLang="de-DE" sz="1500" dirty="0"/>
            </a:br>
            <a:r>
              <a:rPr lang="de-CH" altLang="de-DE" sz="1500" dirty="0"/>
              <a:t>Zusatzversicherungen sind freiwillig und somit </a:t>
            </a:r>
            <a:br>
              <a:rPr lang="de-CH" altLang="de-DE" sz="1500" dirty="0"/>
            </a:br>
            <a:r>
              <a:rPr lang="de-CH" altLang="de-DE" sz="1500" dirty="0"/>
              <a:t>gleichzusetzen mit nicht versicherten Kosten </a:t>
            </a:r>
            <a:br>
              <a:rPr lang="de-CH" altLang="de-DE" sz="1500" dirty="0"/>
            </a:br>
            <a:endParaRPr lang="de-CH" altLang="de-DE" sz="1500" dirty="0"/>
          </a:p>
          <a:p>
            <a:r>
              <a:rPr lang="de-CH" altLang="de-DE" sz="1600" dirty="0">
                <a:solidFill>
                  <a:srgbClr val="71AE28"/>
                </a:solidFill>
                <a:latin typeface="Segoe UI Semibold" panose="020B0702040204020203" pitchFamily="34" charset="0"/>
                <a:cs typeface="Segoe UI Semibold" panose="020B0702040204020203" pitchFamily="34" charset="0"/>
              </a:rPr>
              <a:t>Spitalkostenbeitrag von CHF 15.00 / Tag</a:t>
            </a:r>
            <a:br>
              <a:rPr lang="de-CH" altLang="de-DE" sz="1600" b="1" dirty="0">
                <a:solidFill>
                  <a:srgbClr val="71AE28"/>
                </a:solidFill>
              </a:rPr>
            </a:br>
            <a:r>
              <a:rPr lang="de-CH" altLang="de-DE" sz="1500" dirty="0"/>
              <a:t>Verpflegung wird über die monatliche EL gedeckt</a:t>
            </a:r>
            <a:br>
              <a:rPr lang="de-CH" altLang="de-DE" sz="1500" dirty="0"/>
            </a:br>
            <a:endParaRPr lang="de-CH" altLang="de-DE" sz="1500" dirty="0"/>
          </a:p>
          <a:p>
            <a:r>
              <a:rPr lang="de-CH" altLang="de-DE" sz="1600" dirty="0">
                <a:solidFill>
                  <a:srgbClr val="71AE28"/>
                </a:solidFill>
                <a:latin typeface="Segoe UI Semibold" panose="020B0702040204020203" pitchFamily="34" charset="0"/>
                <a:cs typeface="Segoe UI Semibold" panose="020B0702040204020203" pitchFamily="34" charset="0"/>
              </a:rPr>
              <a:t>Krankenkassen-Prämie </a:t>
            </a:r>
          </a:p>
          <a:p>
            <a:pPr indent="17463">
              <a:buFont typeface="Symbol" panose="05050102010706020507" pitchFamily="18" charset="2"/>
              <a:buChar char="-"/>
            </a:pPr>
            <a:r>
              <a:rPr lang="de-CH" altLang="de-DE" sz="1600" dirty="0"/>
              <a:t> KVG-Prämie wird über die monatliche EL gedeckt</a:t>
            </a:r>
          </a:p>
          <a:p>
            <a:pPr indent="17463">
              <a:buFont typeface="Symbol" panose="05050102010706020507" pitchFamily="18" charset="2"/>
              <a:buChar char="-"/>
            </a:pPr>
            <a:r>
              <a:rPr lang="de-CH" altLang="de-DE" sz="1600" dirty="0"/>
              <a:t> *VVG-Prämie wird nicht über EL gedeckt.</a:t>
            </a:r>
          </a:p>
          <a:p>
            <a:endParaRPr lang="de-CH" altLang="de-DE" sz="1600" b="1" dirty="0">
              <a:solidFill>
                <a:srgbClr val="71AE28"/>
              </a:solidFill>
            </a:endParaRPr>
          </a:p>
          <a:p>
            <a:endParaRPr lang="de-CH" altLang="de-DE" sz="1600" b="1" dirty="0">
              <a:solidFill>
                <a:srgbClr val="71AE28"/>
              </a:solidFill>
            </a:endParaRPr>
          </a:p>
          <a:p>
            <a:pPr marL="0" indent="0">
              <a:buNone/>
            </a:pPr>
            <a:r>
              <a:rPr lang="de-CH" altLang="de-DE" sz="1600" dirty="0"/>
              <a:t> </a:t>
            </a:r>
            <a:endParaRPr lang="de-CH" dirty="0"/>
          </a:p>
          <a:p>
            <a:endParaRPr lang="de-CH" dirty="0"/>
          </a:p>
        </p:txBody>
      </p:sp>
      <p:sp>
        <p:nvSpPr>
          <p:cNvPr id="3" name="Titel 2"/>
          <p:cNvSpPr>
            <a:spLocks noGrp="1"/>
          </p:cNvSpPr>
          <p:nvPr>
            <p:ph type="title"/>
          </p:nvPr>
        </p:nvSpPr>
        <p:spPr/>
        <p:txBody>
          <a:bodyPr/>
          <a:lstStyle/>
          <a:p>
            <a:r>
              <a:rPr lang="de-CH" dirty="0"/>
              <a:t>Nicht vergütbare Kosten </a:t>
            </a:r>
          </a:p>
        </p:txBody>
      </p:sp>
    </p:spTree>
    <p:extLst>
      <p:ext uri="{BB962C8B-B14F-4D97-AF65-F5344CB8AC3E}">
        <p14:creationId xmlns:p14="http://schemas.microsoft.com/office/powerpoint/2010/main" val="3321285580"/>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354" y="224917"/>
            <a:ext cx="5613687" cy="857250"/>
          </a:xfrm>
        </p:spPr>
        <p:txBody>
          <a:bodyPr/>
          <a:lstStyle/>
          <a:p>
            <a:r>
              <a:rPr lang="de-CH" dirty="0"/>
              <a:t>Zahnbehandlungen</a:t>
            </a:r>
          </a:p>
        </p:txBody>
      </p:sp>
      <p:sp>
        <p:nvSpPr>
          <p:cNvPr id="3" name="Textplatzhalter 2"/>
          <p:cNvSpPr>
            <a:spLocks noGrp="1"/>
          </p:cNvSpPr>
          <p:nvPr>
            <p:ph type="body" sz="quarter" idx="11"/>
          </p:nvPr>
        </p:nvSpPr>
        <p:spPr>
          <a:xfrm>
            <a:off x="450850" y="1542468"/>
            <a:ext cx="5529834" cy="3344413"/>
          </a:xfrm>
        </p:spPr>
        <p:txBody>
          <a:bodyPr/>
          <a:lstStyle/>
          <a:p>
            <a:pPr>
              <a:lnSpc>
                <a:spcPts val="1600"/>
              </a:lnSpc>
            </a:pPr>
            <a:r>
              <a:rPr lang="de-CH" sz="1800" dirty="0"/>
              <a:t>Kosten </a:t>
            </a:r>
            <a:r>
              <a:rPr lang="de-CH" sz="1800" dirty="0">
                <a:latin typeface="Segoe UI Semibold" panose="020B0702040204020203" pitchFamily="34" charset="0"/>
                <a:cs typeface="Segoe UI Semibold" panose="020B0702040204020203" pitchFamily="34" charset="0"/>
              </a:rPr>
              <a:t>&lt; CHF 3’000 </a:t>
            </a:r>
            <a:r>
              <a:rPr lang="de-CH" sz="1800" dirty="0">
                <a:solidFill>
                  <a:srgbClr val="71AE28"/>
                </a:solidFill>
              </a:rPr>
              <a:t>nicht</a:t>
            </a:r>
            <a:r>
              <a:rPr lang="de-CH" sz="1800" dirty="0"/>
              <a:t> bewilligungspflichtig</a:t>
            </a:r>
          </a:p>
          <a:p>
            <a:pPr>
              <a:lnSpc>
                <a:spcPts val="1600"/>
              </a:lnSpc>
            </a:pPr>
            <a:endParaRPr lang="de-CH" sz="1800" dirty="0"/>
          </a:p>
          <a:p>
            <a:pPr>
              <a:lnSpc>
                <a:spcPts val="1600"/>
              </a:lnSpc>
            </a:pPr>
            <a:r>
              <a:rPr lang="de-CH" sz="1800" dirty="0"/>
              <a:t>Kosten </a:t>
            </a:r>
            <a:r>
              <a:rPr lang="de-CH" sz="1800" dirty="0">
                <a:latin typeface="Segoe UI Semibold" panose="020B0702040204020203" pitchFamily="34" charset="0"/>
                <a:cs typeface="Segoe UI Semibold" panose="020B0702040204020203" pitchFamily="34" charset="0"/>
              </a:rPr>
              <a:t>&gt; CHF 3’000 </a:t>
            </a:r>
            <a:r>
              <a:rPr lang="de-CH" sz="1800" dirty="0"/>
              <a:t>Kostenvoranschlag mit </a:t>
            </a:r>
          </a:p>
          <a:p>
            <a:pPr marL="0" indent="0">
              <a:lnSpc>
                <a:spcPts val="1600"/>
              </a:lnSpc>
              <a:buNone/>
            </a:pPr>
            <a:r>
              <a:rPr lang="de-CH" sz="1800" dirty="0">
                <a:solidFill>
                  <a:srgbClr val="71AE28"/>
                </a:solidFill>
              </a:rPr>
              <a:t>      </a:t>
            </a:r>
            <a:r>
              <a:rPr lang="de-CH" sz="1200" dirty="0">
                <a:solidFill>
                  <a:srgbClr val="71AE28"/>
                </a:solidFill>
              </a:rPr>
              <a:t>VKZS-Formular (Formular Sozialzahnmedizin) und Röntgenbilder</a:t>
            </a:r>
          </a:p>
          <a:p>
            <a:pPr marL="0" indent="0">
              <a:lnSpc>
                <a:spcPts val="1600"/>
              </a:lnSpc>
              <a:buNone/>
            </a:pPr>
            <a:endParaRPr lang="de-CH" sz="1800" dirty="0"/>
          </a:p>
          <a:p>
            <a:pPr>
              <a:lnSpc>
                <a:spcPts val="1600"/>
              </a:lnSpc>
            </a:pPr>
            <a:r>
              <a:rPr lang="de-CH" sz="1800" dirty="0"/>
              <a:t>Wer eine </a:t>
            </a:r>
            <a:r>
              <a:rPr lang="de-CH" sz="1800" dirty="0">
                <a:solidFill>
                  <a:srgbClr val="71AE28"/>
                </a:solidFill>
              </a:rPr>
              <a:t>Zusatzversicherung</a:t>
            </a:r>
            <a:r>
              <a:rPr lang="de-CH" sz="1800" dirty="0"/>
              <a:t> (VVG) hat, muss die Rechnung zuerst der Krankenkasse einreichen</a:t>
            </a:r>
          </a:p>
          <a:p>
            <a:pPr>
              <a:lnSpc>
                <a:spcPts val="1600"/>
              </a:lnSpc>
            </a:pPr>
            <a:endParaRPr lang="de-CH" sz="1800" dirty="0"/>
          </a:p>
          <a:p>
            <a:pPr>
              <a:lnSpc>
                <a:spcPts val="1600"/>
              </a:lnSpc>
            </a:pPr>
            <a:r>
              <a:rPr lang="de-CH" sz="1800" dirty="0">
                <a:solidFill>
                  <a:srgbClr val="71AE28"/>
                </a:solidFill>
              </a:rPr>
              <a:t>Drittauszahlungen</a:t>
            </a:r>
            <a:r>
              <a:rPr lang="de-CH" sz="1800" dirty="0"/>
              <a:t> möglich, wenn EL-Bezüger-/in und Praxis </a:t>
            </a:r>
            <a:r>
              <a:rPr lang="de-CH" sz="1800" dirty="0">
                <a:solidFill>
                  <a:srgbClr val="71AE28"/>
                </a:solidFill>
              </a:rPr>
              <a:t>Abtretungserklärung</a:t>
            </a:r>
            <a:r>
              <a:rPr lang="de-CH" sz="1800" dirty="0"/>
              <a:t> unterzeichnen</a:t>
            </a:r>
            <a:endParaRPr lang="de-CH" sz="1000" dirty="0"/>
          </a:p>
          <a:p>
            <a:pPr marL="0" indent="0">
              <a:lnSpc>
                <a:spcPts val="1600"/>
              </a:lnSpc>
              <a:buClr>
                <a:srgbClr val="7DAF2E"/>
              </a:buClr>
              <a:buSzPct val="100000"/>
              <a:buNone/>
              <a:tabLst>
                <a:tab pos="360363" algn="l"/>
                <a:tab pos="628650" algn="l"/>
                <a:tab pos="982663" algn="l"/>
              </a:tabLst>
            </a:pPr>
            <a:r>
              <a:rPr lang="de-CH" sz="1100" dirty="0"/>
              <a:t>	</a:t>
            </a:r>
            <a:endParaRPr lang="de-CH" sz="1800" dirty="0"/>
          </a:p>
        </p:txBody>
      </p:sp>
      <p:pic>
        <p:nvPicPr>
          <p:cNvPr id="6" name="Onlinebild-Platzhalter 5"/>
          <p:cNvPicPr>
            <a:picLocks noGrp="1" noChangeAspect="1"/>
          </p:cNvPicPr>
          <p:nvPr>
            <p:ph type="clipArt" sz="quarter" idx="15"/>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402470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453" y="273050"/>
            <a:ext cx="7829550" cy="857250"/>
          </a:xfrm>
        </p:spPr>
        <p:txBody>
          <a:bodyPr/>
          <a:lstStyle/>
          <a:p>
            <a:r>
              <a:rPr lang="de-CH" dirty="0"/>
              <a:t>Grundvoraussetzung Kostenübernahme</a:t>
            </a:r>
          </a:p>
        </p:txBody>
      </p:sp>
      <p:sp>
        <p:nvSpPr>
          <p:cNvPr id="6" name="Textplatzhalter 2"/>
          <p:cNvSpPr>
            <a:spLocks noGrp="1"/>
          </p:cNvSpPr>
          <p:nvPr>
            <p:ph type="body" sz="quarter" idx="11"/>
          </p:nvPr>
        </p:nvSpPr>
        <p:spPr>
          <a:xfrm>
            <a:off x="461453" y="1236504"/>
            <a:ext cx="8604880" cy="4035012"/>
          </a:xfrm>
        </p:spPr>
        <p:txBody>
          <a:bodyPr/>
          <a:lstStyle/>
          <a:p>
            <a:pPr>
              <a:lnSpc>
                <a:spcPts val="1600"/>
              </a:lnSpc>
            </a:pPr>
            <a:r>
              <a:rPr lang="de-CH" sz="1500" dirty="0"/>
              <a:t>Die Behandlung muss den</a:t>
            </a:r>
            <a:r>
              <a:rPr lang="de-CH" sz="1500" b="1" dirty="0"/>
              <a:t> </a:t>
            </a:r>
            <a:r>
              <a:rPr lang="de-CH" sz="1500" dirty="0">
                <a:solidFill>
                  <a:srgbClr val="71AE28"/>
                </a:solidFill>
                <a:latin typeface="Segoe UI Semibold" panose="020B0702040204020203" pitchFamily="34" charset="0"/>
                <a:cs typeface="Segoe UI Semibold" panose="020B0702040204020203" pitchFamily="34" charset="0"/>
              </a:rPr>
              <a:t>VKZS-Richtlinien</a:t>
            </a:r>
            <a:r>
              <a:rPr lang="de-CH" sz="1500" dirty="0"/>
              <a:t>, einer einfachen, wirtschaftlichen und zweckmässigen Sozialzahnmedizin entsprechen</a:t>
            </a:r>
          </a:p>
          <a:p>
            <a:pPr marL="0" indent="0">
              <a:lnSpc>
                <a:spcPts val="1600"/>
              </a:lnSpc>
              <a:buNone/>
            </a:pPr>
            <a:endParaRPr lang="de-CH" sz="1500" dirty="0"/>
          </a:p>
          <a:p>
            <a:pPr>
              <a:lnSpc>
                <a:spcPts val="1600"/>
              </a:lnSpc>
            </a:pPr>
            <a:r>
              <a:rPr lang="de-CH" sz="1500" dirty="0">
                <a:solidFill>
                  <a:srgbClr val="71AE28"/>
                </a:solidFill>
                <a:latin typeface="Segoe UI Semibold" panose="020B0702040204020203" pitchFamily="34" charset="0"/>
                <a:cs typeface="Segoe UI Semibold" panose="020B0702040204020203" pitchFamily="34" charset="0"/>
              </a:rPr>
              <a:t>keine Luxusvarianten</a:t>
            </a:r>
            <a:r>
              <a:rPr lang="de-CH" sz="1500" b="1" dirty="0">
                <a:solidFill>
                  <a:srgbClr val="71AE28"/>
                </a:solidFill>
              </a:rPr>
              <a:t> </a:t>
            </a:r>
            <a:r>
              <a:rPr lang="de-CH" sz="1500" dirty="0"/>
              <a:t>mit festsitzenden Apparaturen. Grundsätzlich keine Kronen, Brücken oder Implantate (Kostenvoranschlag zwingend notwendig)</a:t>
            </a:r>
          </a:p>
          <a:p>
            <a:pPr marL="0" indent="0">
              <a:lnSpc>
                <a:spcPts val="1600"/>
              </a:lnSpc>
              <a:buNone/>
            </a:pPr>
            <a:endParaRPr lang="de-CH" sz="500" dirty="0"/>
          </a:p>
          <a:p>
            <a:pPr>
              <a:lnSpc>
                <a:spcPts val="1600"/>
              </a:lnSpc>
            </a:pPr>
            <a:r>
              <a:rPr lang="de-CH" sz="1500" dirty="0"/>
              <a:t>Taxpunktwert zwingend zum </a:t>
            </a:r>
            <a:r>
              <a:rPr lang="de-CH" sz="1500" dirty="0">
                <a:solidFill>
                  <a:srgbClr val="71AE28"/>
                </a:solidFill>
                <a:latin typeface="Segoe UI Semibold" panose="020B0702040204020203" pitchFamily="34" charset="0"/>
                <a:cs typeface="Segoe UI Semibold" panose="020B0702040204020203" pitchFamily="34" charset="0"/>
              </a:rPr>
              <a:t>SV (</a:t>
            </a:r>
            <a:r>
              <a:rPr lang="de-CH" sz="1500" dirty="0" err="1">
                <a:solidFill>
                  <a:srgbClr val="71AE28"/>
                </a:solidFill>
                <a:latin typeface="Segoe UI Semibold" panose="020B0702040204020203" pitchFamily="34" charset="0"/>
                <a:cs typeface="Segoe UI Semibold" panose="020B0702040204020203" pitchFamily="34" charset="0"/>
              </a:rPr>
              <a:t>Sozialversicherungs</a:t>
            </a:r>
            <a:r>
              <a:rPr lang="de-CH" sz="1500" dirty="0">
                <a:solidFill>
                  <a:srgbClr val="71AE28"/>
                </a:solidFill>
                <a:latin typeface="Segoe UI Semibold" panose="020B0702040204020203" pitchFamily="34" charset="0"/>
                <a:cs typeface="Segoe UI Semibold" panose="020B0702040204020203" pitchFamily="34" charset="0"/>
              </a:rPr>
              <a:t>)-Tarif  CHF 1.00 / CHF 3.10 </a:t>
            </a:r>
          </a:p>
          <a:p>
            <a:pPr marL="0" indent="0">
              <a:lnSpc>
                <a:spcPts val="1600"/>
              </a:lnSpc>
              <a:buNone/>
            </a:pPr>
            <a:r>
              <a:rPr lang="de-CH" sz="1500" dirty="0"/>
              <a:t>  </a:t>
            </a:r>
            <a:endParaRPr lang="de-CH" sz="500" dirty="0"/>
          </a:p>
          <a:p>
            <a:pPr>
              <a:lnSpc>
                <a:spcPts val="1600"/>
              </a:lnSpc>
            </a:pPr>
            <a:r>
              <a:rPr lang="de-CH" sz="1500" dirty="0"/>
              <a:t>Die Behandlung muss in der </a:t>
            </a:r>
            <a:r>
              <a:rPr lang="de-CH" sz="1500" dirty="0">
                <a:solidFill>
                  <a:srgbClr val="71AE28"/>
                </a:solidFill>
                <a:latin typeface="Segoe UI Semibold" panose="020B0702040204020203" pitchFamily="34" charset="0"/>
                <a:cs typeface="Segoe UI Semibold" panose="020B0702040204020203" pitchFamily="34" charset="0"/>
              </a:rPr>
              <a:t>Schweiz</a:t>
            </a:r>
            <a:r>
              <a:rPr lang="de-CH" sz="1500" dirty="0"/>
              <a:t> oder im</a:t>
            </a:r>
            <a:r>
              <a:rPr lang="de-CH" sz="1500" b="1" dirty="0"/>
              <a:t> </a:t>
            </a:r>
            <a:r>
              <a:rPr lang="de-CH" sz="1500" dirty="0">
                <a:solidFill>
                  <a:srgbClr val="71AE28"/>
                </a:solidFill>
                <a:latin typeface="Segoe UI Semibold" panose="020B0702040204020203" pitchFamily="34" charset="0"/>
                <a:cs typeface="Segoe UI Semibold" panose="020B0702040204020203" pitchFamily="34" charset="0"/>
              </a:rPr>
              <a:t>Fürstentum</a:t>
            </a:r>
            <a:r>
              <a:rPr lang="de-CH" sz="1500" dirty="0">
                <a:latin typeface="Segoe UI Semibold" panose="020B0702040204020203" pitchFamily="34" charset="0"/>
                <a:cs typeface="Segoe UI Semibold" panose="020B0702040204020203" pitchFamily="34" charset="0"/>
              </a:rPr>
              <a:t> </a:t>
            </a:r>
            <a:r>
              <a:rPr lang="de-CH" sz="1500" dirty="0">
                <a:solidFill>
                  <a:srgbClr val="71AE28"/>
                </a:solidFill>
                <a:latin typeface="Segoe UI Semibold" panose="020B0702040204020203" pitchFamily="34" charset="0"/>
                <a:cs typeface="Segoe UI Semibold" panose="020B0702040204020203" pitchFamily="34" charset="0"/>
              </a:rPr>
              <a:t>Liechtenstein</a:t>
            </a:r>
            <a:r>
              <a:rPr lang="de-CH" sz="1500" b="1" dirty="0"/>
              <a:t> </a:t>
            </a:r>
            <a:r>
              <a:rPr lang="de-CH" sz="1500" dirty="0"/>
              <a:t>durchgeführt werden (Ausnahme nachgewiesene Notfallbehandlung)</a:t>
            </a:r>
          </a:p>
          <a:p>
            <a:pPr>
              <a:lnSpc>
                <a:spcPts val="1600"/>
              </a:lnSpc>
            </a:pPr>
            <a:endParaRPr lang="de-CH" sz="500" dirty="0">
              <a:solidFill>
                <a:srgbClr val="71AE28"/>
              </a:solidFill>
            </a:endParaRPr>
          </a:p>
          <a:p>
            <a:pPr>
              <a:lnSpc>
                <a:spcPts val="1600"/>
              </a:lnSpc>
            </a:pPr>
            <a:r>
              <a:rPr lang="de-CH" sz="1500" dirty="0">
                <a:solidFill>
                  <a:srgbClr val="71AE28"/>
                </a:solidFill>
                <a:latin typeface="Segoe UI Semibold" panose="020B0702040204020203" pitchFamily="34" charset="0"/>
                <a:cs typeface="Segoe UI Semibold" panose="020B0702040204020203" pitchFamily="34" charset="0"/>
              </a:rPr>
              <a:t>Sorgfaltspflicht</a:t>
            </a:r>
            <a:r>
              <a:rPr lang="de-CH" sz="1500" b="1" dirty="0">
                <a:solidFill>
                  <a:srgbClr val="71AE28"/>
                </a:solidFill>
              </a:rPr>
              <a:t> </a:t>
            </a:r>
            <a:r>
              <a:rPr lang="de-CH" sz="1500" dirty="0"/>
              <a:t>der versicherten Person (Prothesenersatz und mangelnde Mundhygiene)</a:t>
            </a:r>
          </a:p>
          <a:p>
            <a:pPr>
              <a:lnSpc>
                <a:spcPts val="1600"/>
              </a:lnSpc>
            </a:pPr>
            <a:endParaRPr lang="de-CH" sz="500" dirty="0">
              <a:solidFill>
                <a:srgbClr val="71AE28"/>
              </a:solidFill>
            </a:endParaRPr>
          </a:p>
          <a:p>
            <a:pPr marL="265112" indent="0">
              <a:lnSpc>
                <a:spcPts val="1600"/>
              </a:lnSpc>
              <a:buNone/>
            </a:pPr>
            <a:endParaRPr lang="de-CH" sz="1200" dirty="0"/>
          </a:p>
          <a:p>
            <a:pPr marL="0" indent="0">
              <a:lnSpc>
                <a:spcPts val="1600"/>
              </a:lnSpc>
              <a:buClr>
                <a:srgbClr val="7DAF2E"/>
              </a:buClr>
              <a:buSzPct val="100000"/>
              <a:buNone/>
              <a:tabLst>
                <a:tab pos="360363" algn="l"/>
                <a:tab pos="628650" algn="l"/>
                <a:tab pos="982663" algn="l"/>
              </a:tabLst>
            </a:pPr>
            <a:r>
              <a:rPr lang="de-CH" sz="1100" dirty="0"/>
              <a:t>	</a:t>
            </a:r>
            <a:endParaRPr lang="de-CH" sz="1800" dirty="0"/>
          </a:p>
        </p:txBody>
      </p:sp>
    </p:spTree>
    <p:extLst>
      <p:ext uri="{BB962C8B-B14F-4D97-AF65-F5344CB8AC3E}">
        <p14:creationId xmlns:p14="http://schemas.microsoft.com/office/powerpoint/2010/main" val="4140639337"/>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6288" y="273050"/>
            <a:ext cx="5591888" cy="857250"/>
          </a:xfrm>
        </p:spPr>
        <p:txBody>
          <a:bodyPr/>
          <a:lstStyle/>
          <a:p>
            <a:r>
              <a:rPr lang="de-CH" dirty="0"/>
              <a:t>Hilfe und Betreuung zu Hause</a:t>
            </a:r>
          </a:p>
        </p:txBody>
      </p:sp>
      <p:sp>
        <p:nvSpPr>
          <p:cNvPr id="3" name="Textplatzhalter 2"/>
          <p:cNvSpPr>
            <a:spLocks noGrp="1"/>
          </p:cNvSpPr>
          <p:nvPr>
            <p:ph type="body" sz="quarter" idx="11"/>
          </p:nvPr>
        </p:nvSpPr>
        <p:spPr>
          <a:xfrm>
            <a:off x="3066288" y="1185037"/>
            <a:ext cx="5891259" cy="3720567"/>
          </a:xfrm>
        </p:spPr>
        <p:txBody>
          <a:bodyPr/>
          <a:lstStyle/>
          <a:p>
            <a:pPr marL="0" indent="0">
              <a:buNone/>
            </a:pPr>
            <a:endParaRPr lang="de-CH" sz="1600" dirty="0"/>
          </a:p>
          <a:p>
            <a:r>
              <a:rPr lang="de-CH" sz="1600" dirty="0"/>
              <a:t>Haushaltshilfe durch </a:t>
            </a:r>
            <a:r>
              <a:rPr lang="de-CH" sz="1600" dirty="0">
                <a:latin typeface="Segoe UI Semibold" panose="020B0702040204020203" pitchFamily="34" charset="0"/>
                <a:cs typeface="Segoe UI Semibold" panose="020B0702040204020203" pitchFamily="34" charset="0"/>
              </a:rPr>
              <a:t>anerkannte Institutionen</a:t>
            </a:r>
            <a:br>
              <a:rPr lang="de-CH" sz="1600" dirty="0"/>
            </a:br>
            <a:r>
              <a:rPr lang="de-CH" sz="1600" dirty="0"/>
              <a:t>- Stundenansatz </a:t>
            </a:r>
            <a:r>
              <a:rPr lang="de-CH" sz="1600" dirty="0">
                <a:solidFill>
                  <a:srgbClr val="71AE28"/>
                </a:solidFill>
              </a:rPr>
              <a:t>CHF 35.00 inkl. MWST</a:t>
            </a:r>
            <a:br>
              <a:rPr lang="de-CH" sz="1600" dirty="0">
                <a:solidFill>
                  <a:srgbClr val="71AE28"/>
                </a:solidFill>
              </a:rPr>
            </a:br>
            <a:r>
              <a:rPr lang="de-CH" sz="1600" dirty="0"/>
              <a:t>- Vergütung Selbstbehalt aus Pflege</a:t>
            </a:r>
          </a:p>
          <a:p>
            <a:endParaRPr lang="de-CH" sz="1000" dirty="0"/>
          </a:p>
          <a:p>
            <a:pPr marL="0" indent="0">
              <a:buNone/>
            </a:pPr>
            <a:endParaRPr lang="de-CH" sz="1000" dirty="0"/>
          </a:p>
          <a:p>
            <a:r>
              <a:rPr lang="de-CH" sz="1600" dirty="0">
                <a:latin typeface="Segoe UI Semibold" panose="020B0702040204020203" pitchFamily="34" charset="0"/>
                <a:cs typeface="Segoe UI Semibold" panose="020B0702040204020203" pitchFamily="34" charset="0"/>
              </a:rPr>
              <a:t>Private Haushaltshilfe </a:t>
            </a:r>
            <a:r>
              <a:rPr lang="de-CH" sz="1600" dirty="0"/>
              <a:t>auf Gesuch </a:t>
            </a:r>
          </a:p>
          <a:p>
            <a:pPr marL="0" indent="0">
              <a:buNone/>
            </a:pPr>
            <a:r>
              <a:rPr lang="de-CH" sz="1600" dirty="0"/>
              <a:t>     - CHF </a:t>
            </a:r>
            <a:r>
              <a:rPr lang="de-CH" sz="1600" dirty="0">
                <a:solidFill>
                  <a:srgbClr val="71AE28"/>
                </a:solidFill>
              </a:rPr>
              <a:t>25.00/Std. inkl. 6.4% </a:t>
            </a:r>
            <a:r>
              <a:rPr lang="de-CH" sz="1600" dirty="0"/>
              <a:t>AN-Beitrag</a:t>
            </a:r>
          </a:p>
          <a:p>
            <a:pPr marL="0" indent="0">
              <a:buNone/>
            </a:pPr>
            <a:r>
              <a:rPr lang="de-CH" sz="1600" dirty="0"/>
              <a:t>     - max. CHF </a:t>
            </a:r>
            <a:r>
              <a:rPr lang="de-CH" sz="1600" dirty="0">
                <a:solidFill>
                  <a:srgbClr val="71AE28"/>
                </a:solidFill>
              </a:rPr>
              <a:t>4’800.00/Jahr</a:t>
            </a:r>
          </a:p>
          <a:p>
            <a:pPr marL="0" indent="0">
              <a:buNone/>
            </a:pPr>
            <a:r>
              <a:rPr lang="de-CH" sz="1600" dirty="0"/>
              <a:t>     - BU / AG Beitrag ist Pflicht</a:t>
            </a:r>
          </a:p>
          <a:p>
            <a:pPr marL="0" indent="0">
              <a:buNone/>
            </a:pPr>
            <a:endParaRPr lang="de-CH" sz="1000" dirty="0"/>
          </a:p>
          <a:p>
            <a:r>
              <a:rPr lang="de-CH" sz="1600" dirty="0">
                <a:latin typeface="Segoe UI Semibold" panose="020B0702040204020203" pitchFamily="34" charset="0"/>
                <a:cs typeface="Segoe UI Semibold" panose="020B0702040204020203" pitchFamily="34" charset="0"/>
              </a:rPr>
              <a:t>Wer eine private Haushaltshilfe anstellt, wird zum Arbeitgeber</a:t>
            </a:r>
          </a:p>
          <a:p>
            <a:endParaRPr lang="de-CH" sz="1000" b="1" dirty="0"/>
          </a:p>
        </p:txBody>
      </p:sp>
      <p:pic>
        <p:nvPicPr>
          <p:cNvPr id="5" name="Onlinebild-Platzhalter 4"/>
          <p:cNvPicPr>
            <a:picLocks noGrp="1" noChangeAspect="1"/>
          </p:cNvPicPr>
          <p:nvPr>
            <p:ph type="clipArt" sz="quarter" idx="14"/>
          </p:nvPr>
        </p:nvPicPr>
        <p:blipFill>
          <a:blip r:embed="rId3">
            <a:extLst>
              <a:ext uri="{28A0092B-C50C-407E-A947-70E740481C1C}">
                <a14:useLocalDpi xmlns:a14="http://schemas.microsoft.com/office/drawing/2010/main" val="0"/>
              </a:ext>
            </a:extLst>
          </a:blip>
          <a:stretch>
            <a:fillRect/>
          </a:stretch>
        </p:blipFill>
        <p:spPr>
          <a:xfrm>
            <a:off x="122" y="96838"/>
            <a:ext cx="3041406" cy="5046662"/>
          </a:xfrm>
        </p:spPr>
      </p:pic>
    </p:spTree>
    <p:extLst>
      <p:ext uri="{BB962C8B-B14F-4D97-AF65-F5344CB8AC3E}">
        <p14:creationId xmlns:p14="http://schemas.microsoft.com/office/powerpoint/2010/main" val="2174467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par>
                          <p:cTn id="27" fill="hold">
                            <p:stCondLst>
                              <p:cond delay="0"/>
                            </p:stCondLst>
                            <p:childTnLst>
                              <p:par>
                                <p:cTn id="28" presetID="18" presetClass="emph" presetSubtype="0" fill="hold" nodeType="afterEffect">
                                  <p:stCondLst>
                                    <p:cond delay="0"/>
                                  </p:stCondLst>
                                  <p:iterate type="lt">
                                    <p:tmPct val="4000"/>
                                  </p:iterate>
                                  <p:childTnLst>
                                    <p:set>
                                      <p:cBhvr override="childStyle">
                                        <p:cTn id="29"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2725"/>
            <a:ext cx="7658100" cy="857250"/>
          </a:xfrm>
        </p:spPr>
        <p:txBody>
          <a:bodyPr/>
          <a:lstStyle/>
          <a:p>
            <a:r>
              <a:rPr lang="de-CH" dirty="0"/>
              <a:t>Grundvoraussetzung Kostenübernahme</a:t>
            </a:r>
          </a:p>
        </p:txBody>
      </p:sp>
      <p:sp>
        <p:nvSpPr>
          <p:cNvPr id="3" name="Textplatzhalter 2"/>
          <p:cNvSpPr>
            <a:spLocks noGrp="1"/>
          </p:cNvSpPr>
          <p:nvPr>
            <p:ph type="body" sz="quarter" idx="11"/>
          </p:nvPr>
        </p:nvSpPr>
        <p:spPr>
          <a:xfrm>
            <a:off x="450850" y="1199865"/>
            <a:ext cx="7829550" cy="3038824"/>
          </a:xfrm>
        </p:spPr>
        <p:txBody>
          <a:bodyPr/>
          <a:lstStyle/>
          <a:p>
            <a:pPr marL="0" indent="0">
              <a:buNone/>
            </a:pPr>
            <a:endParaRPr lang="de-CH" sz="1600" dirty="0"/>
          </a:p>
          <a:p>
            <a:r>
              <a:rPr lang="de-CH" sz="1800" dirty="0">
                <a:solidFill>
                  <a:srgbClr val="71AE28"/>
                </a:solidFill>
                <a:latin typeface="Segoe UI Semibold" panose="020B0702040204020203" pitchFamily="34" charset="0"/>
                <a:cs typeface="Segoe UI Semibold" panose="020B0702040204020203" pitchFamily="34" charset="0"/>
              </a:rPr>
              <a:t>Detaillierte</a:t>
            </a:r>
            <a:r>
              <a:rPr lang="de-CH" sz="1600" dirty="0"/>
              <a:t> </a:t>
            </a:r>
            <a:r>
              <a:rPr lang="de-CH" sz="1800" dirty="0"/>
              <a:t>Abrechnung (anerkannte Institutionen)</a:t>
            </a:r>
          </a:p>
          <a:p>
            <a:endParaRPr lang="de-CH" sz="1600" dirty="0"/>
          </a:p>
          <a:p>
            <a:r>
              <a:rPr lang="de-CH" sz="1800" dirty="0">
                <a:solidFill>
                  <a:srgbClr val="71AE28"/>
                </a:solidFill>
                <a:latin typeface="Segoe UI Semibold" panose="020B0702040204020203" pitchFamily="34" charset="0"/>
                <a:cs typeface="Segoe UI Semibold" panose="020B0702040204020203" pitchFamily="34" charset="0"/>
              </a:rPr>
              <a:t>Bewilligtes Gesuch</a:t>
            </a:r>
            <a:r>
              <a:rPr lang="de-CH" sz="1800" b="1" dirty="0">
                <a:solidFill>
                  <a:srgbClr val="71AE28"/>
                </a:solidFill>
              </a:rPr>
              <a:t> </a:t>
            </a:r>
            <a:r>
              <a:rPr lang="de-CH" sz="1800" dirty="0"/>
              <a:t>für Private Haushaltshilfe </a:t>
            </a:r>
          </a:p>
          <a:p>
            <a:endParaRPr lang="de-CH" sz="1600" dirty="0"/>
          </a:p>
          <a:p>
            <a:r>
              <a:rPr lang="de-CH" sz="1800" dirty="0"/>
              <a:t>Monatliches</a:t>
            </a:r>
            <a:r>
              <a:rPr lang="de-CH" sz="1800" b="1" dirty="0">
                <a:solidFill>
                  <a:srgbClr val="71AE28"/>
                </a:solidFill>
              </a:rPr>
              <a:t> </a:t>
            </a:r>
            <a:r>
              <a:rPr lang="de-CH" sz="1800" dirty="0">
                <a:solidFill>
                  <a:srgbClr val="71AE28"/>
                </a:solidFill>
                <a:latin typeface="Segoe UI Semibold" panose="020B0702040204020203" pitchFamily="34" charset="0"/>
                <a:cs typeface="Segoe UI Semibold" panose="020B0702040204020203" pitchFamily="34" charset="0"/>
              </a:rPr>
              <a:t>Abrechnungsformular</a:t>
            </a:r>
            <a:r>
              <a:rPr lang="de-CH" sz="1800" b="1" dirty="0">
                <a:solidFill>
                  <a:srgbClr val="71AE28"/>
                </a:solidFill>
              </a:rPr>
              <a:t> </a:t>
            </a:r>
            <a:r>
              <a:rPr lang="de-CH" sz="1800" dirty="0"/>
              <a:t>(Private Haushaltshilfe)</a:t>
            </a:r>
          </a:p>
          <a:p>
            <a:endParaRPr lang="de-CH" sz="1800" dirty="0"/>
          </a:p>
          <a:p>
            <a:r>
              <a:rPr lang="de-CH" sz="1800" dirty="0"/>
              <a:t>Kostenbeteiligung durch die</a:t>
            </a:r>
            <a:r>
              <a:rPr lang="de-CH" sz="1800" dirty="0">
                <a:solidFill>
                  <a:srgbClr val="71AE28"/>
                </a:solidFill>
              </a:rPr>
              <a:t> </a:t>
            </a:r>
            <a:r>
              <a:rPr lang="de-CH" sz="1800" dirty="0">
                <a:solidFill>
                  <a:srgbClr val="71AE28"/>
                </a:solidFill>
                <a:latin typeface="Segoe UI Semibold" panose="020B0702040204020203" pitchFamily="34" charset="0"/>
                <a:cs typeface="Segoe UI Semibold" panose="020B0702040204020203" pitchFamily="34" charset="0"/>
              </a:rPr>
              <a:t>Zusatzversicherung</a:t>
            </a:r>
            <a:r>
              <a:rPr lang="de-CH" sz="1800" dirty="0">
                <a:solidFill>
                  <a:srgbClr val="71AE28"/>
                </a:solidFill>
              </a:rPr>
              <a:t> </a:t>
            </a:r>
            <a:r>
              <a:rPr lang="de-CH" sz="1800" dirty="0"/>
              <a:t>der Krankenkasse</a:t>
            </a:r>
          </a:p>
          <a:p>
            <a:endParaRPr lang="de-CH" sz="1800" dirty="0"/>
          </a:p>
        </p:txBody>
      </p:sp>
    </p:spTree>
    <p:extLst>
      <p:ext uri="{BB962C8B-B14F-4D97-AF65-F5344CB8AC3E}">
        <p14:creationId xmlns:p14="http://schemas.microsoft.com/office/powerpoint/2010/main" val="355118698"/>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Transportkosten</a:t>
            </a:r>
          </a:p>
        </p:txBody>
      </p:sp>
      <p:sp>
        <p:nvSpPr>
          <p:cNvPr id="3" name="Textplatzhalter 2"/>
          <p:cNvSpPr>
            <a:spLocks noGrp="1"/>
          </p:cNvSpPr>
          <p:nvPr>
            <p:ph type="body" sz="quarter" idx="11"/>
          </p:nvPr>
        </p:nvSpPr>
        <p:spPr>
          <a:xfrm>
            <a:off x="450849" y="1130300"/>
            <a:ext cx="5613687" cy="4196319"/>
          </a:xfrm>
        </p:spPr>
        <p:txBody>
          <a:bodyPr/>
          <a:lstStyle/>
          <a:p>
            <a:r>
              <a:rPr lang="de-CH" sz="1500" dirty="0"/>
              <a:t>Zur </a:t>
            </a:r>
            <a:r>
              <a:rPr lang="de-CH" sz="1500" dirty="0">
                <a:solidFill>
                  <a:srgbClr val="71AE28"/>
                </a:solidFill>
              </a:rPr>
              <a:t>nächstgelegenen EL-anerkannten Institution </a:t>
            </a:r>
            <a:r>
              <a:rPr lang="de-CH" sz="1500" dirty="0"/>
              <a:t>mit ÖV</a:t>
            </a:r>
          </a:p>
          <a:p>
            <a:pPr marL="0" indent="0">
              <a:buNone/>
            </a:pPr>
            <a:endParaRPr lang="de-CH" sz="1000" dirty="0"/>
          </a:p>
          <a:p>
            <a:r>
              <a:rPr lang="de-CH" sz="1500" dirty="0"/>
              <a:t>Kostenvergütung für </a:t>
            </a:r>
            <a:r>
              <a:rPr lang="de-CH" sz="1500" dirty="0">
                <a:solidFill>
                  <a:srgbClr val="71AE28"/>
                </a:solidFill>
              </a:rPr>
              <a:t>Tixi Taxi, SRK oder PW </a:t>
            </a:r>
            <a:r>
              <a:rPr lang="de-CH" sz="1500" dirty="0"/>
              <a:t>(PW max. </a:t>
            </a:r>
            <a:r>
              <a:rPr lang="de-CH" sz="1500" dirty="0">
                <a:solidFill>
                  <a:srgbClr val="71AE28"/>
                </a:solidFill>
              </a:rPr>
              <a:t>CHF 0.70 pro Kilometer</a:t>
            </a:r>
            <a:r>
              <a:rPr lang="de-CH" sz="1500" dirty="0"/>
              <a:t>, ab CHF 200.00 ärztlicher Nachweis)</a:t>
            </a:r>
          </a:p>
          <a:p>
            <a:endParaRPr lang="de-CH" sz="1000" dirty="0">
              <a:solidFill>
                <a:srgbClr val="71AE28"/>
              </a:solidFill>
            </a:endParaRPr>
          </a:p>
          <a:p>
            <a:r>
              <a:rPr lang="de-CH" sz="1500" dirty="0">
                <a:solidFill>
                  <a:srgbClr val="71AE28"/>
                </a:solidFill>
              </a:rPr>
              <a:t>Taxi </a:t>
            </a:r>
            <a:r>
              <a:rPr lang="de-CH" sz="1500" dirty="0"/>
              <a:t>nur wenn kein anderes Verkehrsmittel verfügbar ist und es sich um eine </a:t>
            </a:r>
            <a:r>
              <a:rPr lang="de-CH" sz="1500" dirty="0">
                <a:solidFill>
                  <a:srgbClr val="71AE28"/>
                </a:solidFill>
              </a:rPr>
              <a:t>Notfallsituation</a:t>
            </a:r>
            <a:r>
              <a:rPr lang="de-CH" sz="1500" dirty="0"/>
              <a:t> handelt (</a:t>
            </a:r>
            <a:r>
              <a:rPr lang="de-CH" sz="1500" dirty="0">
                <a:latin typeface="Segoe UI Semibold" panose="020B0702040204020203" pitchFamily="34" charset="0"/>
                <a:cs typeface="Segoe UI Semibold" panose="020B0702040204020203" pitchFamily="34" charset="0"/>
              </a:rPr>
              <a:t>Nachweispflicht ärztliche Behandlungsstelle</a:t>
            </a:r>
            <a:r>
              <a:rPr lang="de-CH" sz="1500" dirty="0"/>
              <a:t>)</a:t>
            </a:r>
            <a:endParaRPr lang="de-CH" sz="1600" dirty="0"/>
          </a:p>
          <a:p>
            <a:endParaRPr lang="de-CH" sz="1000" dirty="0"/>
          </a:p>
          <a:p>
            <a:r>
              <a:rPr lang="de-CH" sz="1500" dirty="0"/>
              <a:t>Fahrten mit </a:t>
            </a:r>
            <a:r>
              <a:rPr lang="de-CH" sz="1500" dirty="0">
                <a:solidFill>
                  <a:srgbClr val="71AE28"/>
                </a:solidFill>
              </a:rPr>
              <a:t>Privatanbietern</a:t>
            </a:r>
            <a:r>
              <a:rPr lang="de-CH" sz="1500" dirty="0"/>
              <a:t> von </a:t>
            </a:r>
            <a:r>
              <a:rPr lang="de-CH" sz="1500" dirty="0">
                <a:solidFill>
                  <a:srgbClr val="71AE28"/>
                </a:solidFill>
              </a:rPr>
              <a:t>Behinderten- oder Sondertransporten</a:t>
            </a:r>
            <a:r>
              <a:rPr lang="de-CH" sz="1500" dirty="0"/>
              <a:t> werden nur vergütet, wenn Tixi Taxi oder SRK nicht verfügbar waren (</a:t>
            </a:r>
            <a:r>
              <a:rPr lang="de-CH" sz="1500" dirty="0">
                <a:latin typeface="Segoe UI Semibold" panose="020B0702040204020203" pitchFamily="34" charset="0"/>
                <a:cs typeface="Segoe UI Semibold" panose="020B0702040204020203" pitchFamily="34" charset="0"/>
              </a:rPr>
              <a:t>Nachweispflicht</a:t>
            </a:r>
            <a:r>
              <a:rPr lang="de-CH" sz="1500" dirty="0"/>
              <a:t>)</a:t>
            </a:r>
          </a:p>
          <a:p>
            <a:endParaRPr lang="de-CH" sz="1000" dirty="0"/>
          </a:p>
          <a:p>
            <a:r>
              <a:rPr lang="de-CH" sz="1500" dirty="0">
                <a:solidFill>
                  <a:srgbClr val="71AE28"/>
                </a:solidFill>
              </a:rPr>
              <a:t>Krankenkassenbeteiligung</a:t>
            </a:r>
            <a:r>
              <a:rPr lang="de-CH" sz="1500" dirty="0"/>
              <a:t> KVG oder VVG abklären</a:t>
            </a:r>
            <a:endParaRPr lang="de-CH" sz="1600" dirty="0"/>
          </a:p>
          <a:p>
            <a:pPr marL="0" indent="0">
              <a:buNone/>
            </a:pPr>
            <a:endParaRPr lang="de-CH" dirty="0"/>
          </a:p>
        </p:txBody>
      </p:sp>
      <p:pic>
        <p:nvPicPr>
          <p:cNvPr id="7170" name="Picture 2" descr="\\Sg02f001\Speziell\image_library\_drittel\transport\transport-bahn-zug-gleis-transport-drittel.jpg"/>
          <p:cNvPicPr>
            <a:picLocks noGrp="1" noChangeAspect="1" noChangeArrowheads="1"/>
          </p:cNvPicPr>
          <p:nvPr>
            <p:ph type="clipArt" sz="quarter" idx="15"/>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56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2725"/>
            <a:ext cx="8368472" cy="857250"/>
          </a:xfrm>
        </p:spPr>
        <p:txBody>
          <a:bodyPr/>
          <a:lstStyle/>
          <a:p>
            <a:r>
              <a:rPr lang="de-CH" dirty="0"/>
              <a:t>Grundvoraussetzung Kostenübernahme</a:t>
            </a:r>
          </a:p>
        </p:txBody>
      </p:sp>
      <p:graphicFrame>
        <p:nvGraphicFramePr>
          <p:cNvPr id="6" name="Diagramm 5"/>
          <p:cNvGraphicFramePr/>
          <p:nvPr>
            <p:extLst/>
          </p:nvPr>
        </p:nvGraphicFramePr>
        <p:xfrm>
          <a:off x="546100" y="1349683"/>
          <a:ext cx="7975048" cy="3309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38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a:lnSpc>
                <a:spcPct val="150000"/>
              </a:lnSpc>
            </a:pPr>
            <a:r>
              <a:rPr lang="de-CH" dirty="0"/>
              <a:t>Eingeführt im Jahr 2011</a:t>
            </a:r>
          </a:p>
          <a:p>
            <a:pPr>
              <a:lnSpc>
                <a:spcPct val="150000"/>
              </a:lnSpc>
            </a:pPr>
            <a:r>
              <a:rPr lang="de-CH" dirty="0"/>
              <a:t>Bundesverfassung besagt, dass jede Person eine für ihre Gesundheit notwendige Pflege erhält</a:t>
            </a:r>
          </a:p>
          <a:p>
            <a:pPr>
              <a:lnSpc>
                <a:spcPct val="150000"/>
              </a:lnSpc>
            </a:pPr>
            <a:r>
              <a:rPr lang="de-CH" dirty="0"/>
              <a:t>Finanzierung durch Gemeinden</a:t>
            </a:r>
          </a:p>
          <a:p>
            <a:pPr>
              <a:lnSpc>
                <a:spcPct val="150000"/>
              </a:lnSpc>
            </a:pPr>
            <a:r>
              <a:rPr lang="de-CH" dirty="0"/>
              <a:t>Anerkannte Alters- und Pflegeheime</a:t>
            </a:r>
          </a:p>
        </p:txBody>
      </p:sp>
      <p:sp>
        <p:nvSpPr>
          <p:cNvPr id="3" name="Titel 2"/>
          <p:cNvSpPr>
            <a:spLocks noGrp="1"/>
          </p:cNvSpPr>
          <p:nvPr>
            <p:ph type="title"/>
          </p:nvPr>
        </p:nvSpPr>
        <p:spPr/>
        <p:txBody>
          <a:bodyPr/>
          <a:lstStyle/>
          <a:p>
            <a:r>
              <a:rPr lang="de-CH" dirty="0"/>
              <a:t>Pflegefinanzierung (PF)</a:t>
            </a:r>
          </a:p>
        </p:txBody>
      </p:sp>
    </p:spTree>
    <p:extLst>
      <p:ext uri="{BB962C8B-B14F-4D97-AF65-F5344CB8AC3E}">
        <p14:creationId xmlns:p14="http://schemas.microsoft.com/office/powerpoint/2010/main" val="305511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Bezügerentwicklung</a:t>
            </a:r>
            <a:r>
              <a:rPr lang="de-CH" dirty="0"/>
              <a:t> per Stichtag 31.12.</a:t>
            </a:r>
          </a:p>
        </p:txBody>
      </p:sp>
      <p:graphicFrame>
        <p:nvGraphicFramePr>
          <p:cNvPr id="4" name="Group 127"/>
          <p:cNvGraphicFramePr>
            <a:graphicFrameLocks noGrp="1"/>
          </p:cNvGraphicFramePr>
          <p:nvPr>
            <p:extLst/>
          </p:nvPr>
        </p:nvGraphicFramePr>
        <p:xfrm>
          <a:off x="546100" y="1305971"/>
          <a:ext cx="7848598" cy="3389855"/>
        </p:xfrm>
        <a:graphic>
          <a:graphicData uri="http://schemas.openxmlformats.org/drawingml/2006/table">
            <a:tbl>
              <a:tblPr firstRow="1" lastRow="1">
                <a:effectLst/>
              </a:tblPr>
              <a:tblGrid>
                <a:gridCol w="2426359">
                  <a:extLst>
                    <a:ext uri="{9D8B030D-6E8A-4147-A177-3AD203B41FA5}">
                      <a16:colId xmlns:a16="http://schemas.microsoft.com/office/drawing/2014/main" val="20000"/>
                    </a:ext>
                  </a:extLst>
                </a:gridCol>
                <a:gridCol w="1094332">
                  <a:extLst>
                    <a:ext uri="{9D8B030D-6E8A-4147-A177-3AD203B41FA5}">
                      <a16:colId xmlns:a16="http://schemas.microsoft.com/office/drawing/2014/main" val="20001"/>
                    </a:ext>
                  </a:extLst>
                </a:gridCol>
                <a:gridCol w="1094332">
                  <a:extLst>
                    <a:ext uri="{9D8B030D-6E8A-4147-A177-3AD203B41FA5}">
                      <a16:colId xmlns:a16="http://schemas.microsoft.com/office/drawing/2014/main" val="20002"/>
                    </a:ext>
                  </a:extLst>
                </a:gridCol>
                <a:gridCol w="1094332">
                  <a:extLst>
                    <a:ext uri="{9D8B030D-6E8A-4147-A177-3AD203B41FA5}">
                      <a16:colId xmlns:a16="http://schemas.microsoft.com/office/drawing/2014/main" val="20003"/>
                    </a:ext>
                  </a:extLst>
                </a:gridCol>
                <a:gridCol w="1051971">
                  <a:extLst>
                    <a:ext uri="{9D8B030D-6E8A-4147-A177-3AD203B41FA5}">
                      <a16:colId xmlns:a16="http://schemas.microsoft.com/office/drawing/2014/main" val="20004"/>
                    </a:ext>
                  </a:extLst>
                </a:gridCol>
                <a:gridCol w="1087272">
                  <a:extLst>
                    <a:ext uri="{9D8B030D-6E8A-4147-A177-3AD203B41FA5}">
                      <a16:colId xmlns:a16="http://schemas.microsoft.com/office/drawing/2014/main" val="20005"/>
                    </a:ext>
                  </a:extLst>
                </a:gridCol>
              </a:tblGrid>
              <a:tr h="411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endParaRPr>
                    </a:p>
                  </a:txBody>
                  <a:tcPr marL="41767" marR="41767" marT="21722" marB="21722"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2017</a:t>
                      </a:r>
                    </a:p>
                  </a:txBody>
                  <a:tcPr marL="41767" marR="41767" marT="21722" marB="21722"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2018</a:t>
                      </a:r>
                    </a:p>
                  </a:txBody>
                  <a:tcPr marL="41767" marR="41767" marT="21722" marB="21722"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2019</a:t>
                      </a:r>
                    </a:p>
                  </a:txBody>
                  <a:tcPr marL="41767" marR="41767" marT="21722" marB="21722"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2020</a:t>
                      </a:r>
                    </a:p>
                  </a:txBody>
                  <a:tcPr marL="41767" marR="41767" marT="21722" marB="21722"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2021</a:t>
                      </a:r>
                    </a:p>
                  </a:txBody>
                  <a:tcPr marL="41767" marR="41767" marT="21722" marB="21722"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1AE28"/>
                    </a:solidFill>
                  </a:tcPr>
                </a:tc>
                <a:extLst>
                  <a:ext uri="{0D108BD9-81ED-4DB2-BD59-A6C34878D82A}">
                    <a16:rowId xmlns:a16="http://schemas.microsoft.com/office/drawing/2014/main" val="10000"/>
                  </a:ext>
                </a:extLst>
              </a:tr>
              <a:tr h="1109198">
                <a:tc>
                  <a:txBody>
                    <a:bodyPr/>
                    <a:lstStyle/>
                    <a:p>
                      <a:pPr marL="0" marR="0" lvl="0" indent="0" algn="l" defTabSz="914400" rtl="0" eaLnBrk="1" fontAlgn="base" latinLnBrk="0" hangingPunct="1">
                        <a:lnSpc>
                          <a:spcPts val="2200"/>
                        </a:lnSpc>
                        <a:spcBef>
                          <a:spcPct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EL-Fälle</a:t>
                      </a:r>
                    </a:p>
                    <a:p>
                      <a:pPr marL="0" marR="0" lvl="0" indent="0" algn="l" defTabSz="914400" rtl="0" eaLnBrk="1" fontAlgn="base" latinLnBrk="0" hangingPunct="1">
                        <a:lnSpc>
                          <a:spcPts val="2200"/>
                        </a:lnSpc>
                        <a:spcBef>
                          <a:spcPct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AEL-Fälle</a:t>
                      </a:r>
                    </a:p>
                    <a:p>
                      <a:pPr marL="0" marR="0" lvl="0" indent="0" algn="l" defTabSz="914400" rtl="0" eaLnBrk="1" fontAlgn="base" latinLnBrk="0" hangingPunct="1">
                        <a:lnSpc>
                          <a:spcPts val="2200"/>
                        </a:lnSpc>
                        <a:spcBef>
                          <a:spcPct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PF-Fälle</a:t>
                      </a:r>
                    </a:p>
                  </a:txBody>
                  <a:tcPr marL="42435" marR="42435" marT="21221" marB="2122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18’255</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2’367</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3’705</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18’893</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2’090</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3’890</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19’392</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1’913</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4’007</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19’642</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1’711</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3’734</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19’386</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0</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3’968</a:t>
                      </a:r>
                    </a:p>
                  </a:txBody>
                  <a:tcPr marL="42435" marR="42435" marT="21221" marB="2122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759740">
                <a:tc>
                  <a:txBody>
                    <a:bodyPr/>
                    <a:lstStyle/>
                    <a:p>
                      <a:pPr marL="0" marR="0" lvl="0" indent="0" algn="l" defTabSz="914400" rtl="0" eaLnBrk="1" fontAlgn="base" latinLnBrk="0" hangingPunct="1">
                        <a:lnSpc>
                          <a:spcPts val="2200"/>
                        </a:lnSpc>
                        <a:spcBef>
                          <a:spcPct val="2000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EL-Fälle im Heim</a:t>
                      </a:r>
                    </a:p>
                    <a:p>
                      <a:pPr marL="0" marR="0" lvl="0" indent="0" algn="l" defTabSz="914400" rtl="0" eaLnBrk="1" fontAlgn="base" latinLnBrk="0" hangingPunct="1">
                        <a:lnSpc>
                          <a:spcPts val="2200"/>
                        </a:lnSpc>
                        <a:spcBef>
                          <a:spcPts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EL-Fälle in Miete</a:t>
                      </a:r>
                    </a:p>
                  </a:txBody>
                  <a:tcPr marL="42435" marR="42435" marT="21221" marB="2122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4’911</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13’344</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5’099</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13’794</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5’126</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14’260</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5’095</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14’547</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4’751</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14’635</a:t>
                      </a:r>
                    </a:p>
                  </a:txBody>
                  <a:tcPr marL="42435" marR="42435" marT="21221" marB="2122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109198">
                <a:tc>
                  <a:txBody>
                    <a:bodyPr/>
                    <a:lstStyle/>
                    <a:p>
                      <a:pPr marL="0" marR="0" lvl="0" indent="0" algn="l" defTabSz="914400" rtl="0" eaLnBrk="1" fontAlgn="base" latinLnBrk="0" hangingPunct="1">
                        <a:lnSpc>
                          <a:spcPts val="2200"/>
                        </a:lnSpc>
                        <a:spcBef>
                          <a:spcPts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EL-Zahlungen </a:t>
                      </a:r>
                      <a:r>
                        <a:rPr kumimoji="0" lang="de-CH" sz="11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(CHF Mio.)</a:t>
                      </a:r>
                    </a:p>
                    <a:p>
                      <a:pPr marL="0" marR="0" lvl="0" indent="0" algn="l" defTabSz="914400" rtl="0" eaLnBrk="1" fontAlgn="base" latinLnBrk="0" hangingPunct="1">
                        <a:lnSpc>
                          <a:spcPts val="2200"/>
                        </a:lnSpc>
                        <a:spcBef>
                          <a:spcPts val="0"/>
                        </a:spcBef>
                        <a:spcAft>
                          <a:spcPct val="0"/>
                        </a:spcAft>
                        <a:buClrTx/>
                        <a:buSzTx/>
                        <a:buFontTx/>
                        <a:buNone/>
                        <a:tabLst/>
                        <a:defRPr/>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AEL-Zahlungen </a:t>
                      </a:r>
                      <a:r>
                        <a:rPr kumimoji="0" lang="de-CH" sz="11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(CHF Mio.)</a:t>
                      </a:r>
                    </a:p>
                    <a:p>
                      <a:pPr marL="0" marR="0" lvl="0" indent="0" algn="l" defTabSz="914400" rtl="0" eaLnBrk="1" fontAlgn="base" latinLnBrk="0" hangingPunct="1">
                        <a:lnSpc>
                          <a:spcPts val="2200"/>
                        </a:lnSpc>
                        <a:spcBef>
                          <a:spcPts val="0"/>
                        </a:spcBef>
                        <a:spcAft>
                          <a:spcPct val="0"/>
                        </a:spcAft>
                        <a:buClrTx/>
                        <a:buSzTx/>
                        <a:buFontTx/>
                        <a:buNone/>
                        <a:tabLst/>
                      </a:pPr>
                      <a:r>
                        <a:rPr kumimoji="0" lang="de-CH" sz="16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PF-Zahlungen </a:t>
                      </a:r>
                      <a:r>
                        <a:rPr kumimoji="0" lang="de-CH" sz="1100" b="0" i="0" u="none" strike="noStrike" cap="none" normalizeH="0" baseline="0" dirty="0">
                          <a:ln>
                            <a:noFill/>
                          </a:ln>
                          <a:solidFill>
                            <a:schemeClr val="tx1"/>
                          </a:solidFill>
                          <a:effectLst/>
                          <a:latin typeface="Segoe UI Semibold" panose="020B0702040204020203" pitchFamily="34" charset="0"/>
                          <a:ea typeface="ＭＳ Ｐゴシック" pitchFamily="64" charset="-128"/>
                          <a:cs typeface="Segoe UI Semibold" panose="020B0702040204020203" pitchFamily="34" charset="0"/>
                        </a:rPr>
                        <a:t>(CHF Mio.)</a:t>
                      </a:r>
                    </a:p>
                  </a:txBody>
                  <a:tcPr marL="42435" marR="42435" marT="21221" marB="2122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298.2</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5.6</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68.2</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313.1</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4.9</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72.3</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327.4</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4.6</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92.0</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336.3</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4.2</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91.8</a:t>
                      </a:r>
                    </a:p>
                  </a:txBody>
                  <a:tcPr marL="42435" marR="42435" marT="21221" marB="212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333.6</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0</a:t>
                      </a:r>
                    </a:p>
                    <a:p>
                      <a:pPr marL="0" marR="0" lvl="0" indent="0" algn="r" defTabSz="914400" rtl="0" eaLnBrk="1" fontAlgn="base" latinLnBrk="0" hangingPunct="1">
                        <a:lnSpc>
                          <a:spcPts val="2200"/>
                        </a:lnSpc>
                        <a:spcBef>
                          <a:spcPct val="0"/>
                        </a:spcBef>
                        <a:spcAft>
                          <a:spcPct val="0"/>
                        </a:spcAft>
                        <a:buClrTx/>
                        <a:buSzTx/>
                        <a:buFontTx/>
                        <a:buNone/>
                        <a:tabLst/>
                      </a:pPr>
                      <a:r>
                        <a:rPr kumimoji="0" lang="de-CH" sz="1600" b="0" i="0" u="none" strike="noStrike" kern="1200" cap="none" normalizeH="0" baseline="0" dirty="0">
                          <a:ln>
                            <a:noFill/>
                          </a:ln>
                          <a:solidFill>
                            <a:schemeClr val="tx1"/>
                          </a:solidFill>
                          <a:effectLst/>
                          <a:latin typeface="+mn-lt"/>
                          <a:ea typeface="ＭＳ Ｐゴシック" pitchFamily="64" charset="-128"/>
                          <a:cs typeface="+mn-cs"/>
                        </a:rPr>
                        <a:t>85.5</a:t>
                      </a:r>
                    </a:p>
                  </a:txBody>
                  <a:tcPr marL="42435" marR="42435" marT="21221" marB="2122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7108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Finanzierung der Pflegekosten im Heim</a:t>
            </a:r>
          </a:p>
        </p:txBody>
      </p:sp>
      <p:sp>
        <p:nvSpPr>
          <p:cNvPr id="4" name="Rechteck 3"/>
          <p:cNvSpPr/>
          <p:nvPr/>
        </p:nvSpPr>
        <p:spPr>
          <a:xfrm>
            <a:off x="2064612" y="1294720"/>
            <a:ext cx="4362885" cy="665000"/>
          </a:xfrm>
          <a:prstGeom prst="rect">
            <a:avLst/>
          </a:prstGeom>
          <a:solidFill>
            <a:srgbClr val="71AE28"/>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3000" dirty="0">
                <a:cs typeface="Arial" pitchFamily="34" charset="0"/>
              </a:rPr>
              <a:t>Pflegekosten</a:t>
            </a:r>
          </a:p>
        </p:txBody>
      </p:sp>
      <p:sp>
        <p:nvSpPr>
          <p:cNvPr id="12" name="Rechteck 11"/>
          <p:cNvSpPr/>
          <p:nvPr/>
        </p:nvSpPr>
        <p:spPr>
          <a:xfrm>
            <a:off x="712501" y="3269192"/>
            <a:ext cx="1984224" cy="901920"/>
          </a:xfrm>
          <a:prstGeom prst="rect">
            <a:avLst/>
          </a:prstGeom>
          <a:solidFill>
            <a:srgbClr val="81B4E2"/>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000" dirty="0">
                <a:solidFill>
                  <a:schemeClr val="tx1"/>
                </a:solidFill>
                <a:cs typeface="Arial" pitchFamily="34" charset="0"/>
              </a:rPr>
              <a:t>Krankenkasse</a:t>
            </a:r>
          </a:p>
          <a:p>
            <a:pPr lvl="0" algn="ctr"/>
            <a:r>
              <a:rPr lang="de-CH" sz="2000" dirty="0">
                <a:cs typeface="Arial" pitchFamily="34" charset="0"/>
              </a:rPr>
              <a:t>CHF 9.60/Stufe</a:t>
            </a:r>
          </a:p>
        </p:txBody>
      </p:sp>
      <p:sp>
        <p:nvSpPr>
          <p:cNvPr id="15" name="Rechteck 14"/>
          <p:cNvSpPr/>
          <p:nvPr/>
        </p:nvSpPr>
        <p:spPr>
          <a:xfrm>
            <a:off x="3297831" y="3269192"/>
            <a:ext cx="1984224" cy="901920"/>
          </a:xfrm>
          <a:prstGeom prst="rect">
            <a:avLst/>
          </a:prstGeom>
          <a:solidFill>
            <a:srgbClr val="81B4E2"/>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000" dirty="0">
                <a:solidFill>
                  <a:schemeClr val="tx1"/>
                </a:solidFill>
                <a:cs typeface="Arial" pitchFamily="34" charset="0"/>
              </a:rPr>
              <a:t>Bewohner</a:t>
            </a:r>
          </a:p>
          <a:p>
            <a:pPr lvl="0" algn="ctr"/>
            <a:r>
              <a:rPr lang="de-CH" sz="2000" dirty="0">
                <a:cs typeface="Arial" pitchFamily="34" charset="0"/>
              </a:rPr>
              <a:t>max. CHF 23.00</a:t>
            </a:r>
          </a:p>
        </p:txBody>
      </p:sp>
      <p:sp>
        <p:nvSpPr>
          <p:cNvPr id="18" name="Rechteck 17"/>
          <p:cNvSpPr/>
          <p:nvPr/>
        </p:nvSpPr>
        <p:spPr>
          <a:xfrm>
            <a:off x="6210060" y="3269192"/>
            <a:ext cx="1984224" cy="901920"/>
          </a:xfrm>
          <a:prstGeom prst="rect">
            <a:avLst/>
          </a:prstGeom>
          <a:solidFill>
            <a:srgbClr val="81B4E2"/>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000" dirty="0">
                <a:solidFill>
                  <a:schemeClr val="tx1"/>
                </a:solidFill>
                <a:cs typeface="Arial" pitchFamily="34" charset="0"/>
              </a:rPr>
              <a:t>Gemeinde</a:t>
            </a:r>
          </a:p>
          <a:p>
            <a:pPr lvl="0" algn="ctr"/>
            <a:r>
              <a:rPr lang="de-CH" sz="2000" dirty="0">
                <a:cs typeface="Arial" pitchFamily="34" charset="0"/>
              </a:rPr>
              <a:t>Restkosten</a:t>
            </a:r>
          </a:p>
        </p:txBody>
      </p:sp>
      <p:sp>
        <p:nvSpPr>
          <p:cNvPr id="21" name="Pfeil nach rechts 20"/>
          <p:cNvSpPr/>
          <p:nvPr/>
        </p:nvSpPr>
        <p:spPr>
          <a:xfrm rot="8394509">
            <a:off x="1890342" y="2491514"/>
            <a:ext cx="1044000" cy="36076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p:cNvSpPr/>
          <p:nvPr/>
        </p:nvSpPr>
        <p:spPr>
          <a:xfrm rot="2252245">
            <a:off x="5715426" y="2511106"/>
            <a:ext cx="1042422" cy="36076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Pfeil nach rechts 22"/>
          <p:cNvSpPr/>
          <p:nvPr/>
        </p:nvSpPr>
        <p:spPr>
          <a:xfrm rot="5400000">
            <a:off x="3863688" y="2603035"/>
            <a:ext cx="852511" cy="36076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44782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1" grpId="0" animBg="1"/>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Höchstansätze und maximale Kostenübernahme ab 1. Oktober 2021</a:t>
            </a:r>
          </a:p>
        </p:txBody>
      </p:sp>
      <p:pic>
        <p:nvPicPr>
          <p:cNvPr id="4" name="Grafik 3"/>
          <p:cNvPicPr>
            <a:picLocks noChangeAspect="1"/>
          </p:cNvPicPr>
          <p:nvPr/>
        </p:nvPicPr>
        <p:blipFill rotWithShape="1">
          <a:blip r:embed="rId2"/>
          <a:srcRect t="17864" b="1613"/>
          <a:stretch/>
        </p:blipFill>
        <p:spPr>
          <a:xfrm>
            <a:off x="450850" y="1262742"/>
            <a:ext cx="7083340" cy="3520752"/>
          </a:xfrm>
          <a:prstGeom prst="rect">
            <a:avLst/>
          </a:prstGeom>
        </p:spPr>
      </p:pic>
    </p:spTree>
    <p:extLst>
      <p:ext uri="{BB962C8B-B14F-4D97-AF65-F5344CB8AC3E}">
        <p14:creationId xmlns:p14="http://schemas.microsoft.com/office/powerpoint/2010/main" val="3049591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Berechnungsbeispiele </a:t>
            </a:r>
            <a:r>
              <a:rPr lang="de-CH" dirty="0" err="1"/>
              <a:t>St.Galler</a:t>
            </a:r>
            <a:r>
              <a:rPr lang="de-CH" dirty="0"/>
              <a:t> Heime</a:t>
            </a:r>
          </a:p>
        </p:txBody>
      </p:sp>
      <p:graphicFrame>
        <p:nvGraphicFramePr>
          <p:cNvPr id="5" name="Group 127"/>
          <p:cNvGraphicFramePr>
            <a:graphicFrameLocks noGrp="1"/>
          </p:cNvGraphicFramePr>
          <p:nvPr>
            <p:extLst/>
          </p:nvPr>
        </p:nvGraphicFramePr>
        <p:xfrm>
          <a:off x="419095" y="1265772"/>
          <a:ext cx="3746505" cy="3195393"/>
        </p:xfrm>
        <a:graphic>
          <a:graphicData uri="http://schemas.openxmlformats.org/drawingml/2006/table">
            <a:tbl>
              <a:tblPr firstRow="1" lastRow="1">
                <a:effectLst/>
              </a:tblPr>
              <a:tblGrid>
                <a:gridCol w="2228558">
                  <a:extLst>
                    <a:ext uri="{9D8B030D-6E8A-4147-A177-3AD203B41FA5}">
                      <a16:colId xmlns:a16="http://schemas.microsoft.com/office/drawing/2014/main" val="20000"/>
                    </a:ext>
                  </a:extLst>
                </a:gridCol>
                <a:gridCol w="1517947">
                  <a:extLst>
                    <a:ext uri="{9D8B030D-6E8A-4147-A177-3AD203B41FA5}">
                      <a16:colId xmlns:a16="http://schemas.microsoft.com/office/drawing/2014/main" val="20001"/>
                    </a:ext>
                  </a:extLst>
                </a:gridCol>
              </a:tblGrid>
              <a:tr h="683025">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Kostenverteiler</a:t>
                      </a:r>
                    </a:p>
                  </a:txBody>
                  <a:tcPr marL="41767" marR="41767" marT="21722" marB="21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 in CHF</a:t>
                      </a:r>
                    </a:p>
                  </a:txBody>
                  <a:tcPr marL="41767" marR="41767" marT="21722" marB="21722"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610980">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Pflegekosten Stufe 4</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88.00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610980">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Anteil Krankenkasse</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38.40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2"/>
                  </a:ext>
                </a:extLst>
              </a:tr>
              <a:tr h="610980">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Selbstbehalt</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23.00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679428">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Pflegefinanzierung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26.60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4"/>
                  </a:ext>
                </a:extLst>
              </a:tr>
            </a:tbl>
          </a:graphicData>
        </a:graphic>
      </p:graphicFrame>
      <p:graphicFrame>
        <p:nvGraphicFramePr>
          <p:cNvPr id="6" name="Group 127"/>
          <p:cNvGraphicFramePr>
            <a:graphicFrameLocks noGrp="1"/>
          </p:cNvGraphicFramePr>
          <p:nvPr>
            <p:extLst/>
          </p:nvPr>
        </p:nvGraphicFramePr>
        <p:xfrm>
          <a:off x="4648195" y="1274239"/>
          <a:ext cx="3746505" cy="3186926"/>
        </p:xfrm>
        <a:graphic>
          <a:graphicData uri="http://schemas.openxmlformats.org/drawingml/2006/table">
            <a:tbl>
              <a:tblPr firstRow="1" lastRow="1">
                <a:effectLst/>
              </a:tblPr>
              <a:tblGrid>
                <a:gridCol w="2228558">
                  <a:extLst>
                    <a:ext uri="{9D8B030D-6E8A-4147-A177-3AD203B41FA5}">
                      <a16:colId xmlns:a16="http://schemas.microsoft.com/office/drawing/2014/main" val="20000"/>
                    </a:ext>
                  </a:extLst>
                </a:gridCol>
                <a:gridCol w="1517947">
                  <a:extLst>
                    <a:ext uri="{9D8B030D-6E8A-4147-A177-3AD203B41FA5}">
                      <a16:colId xmlns:a16="http://schemas.microsoft.com/office/drawing/2014/main" val="20001"/>
                    </a:ext>
                  </a:extLst>
                </a:gridCol>
              </a:tblGrid>
              <a:tr h="681215">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Kostenverteiler</a:t>
                      </a:r>
                    </a:p>
                  </a:txBody>
                  <a:tcPr marL="41767" marR="41767" marT="21722" marB="21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 in CHF</a:t>
                      </a:r>
                    </a:p>
                  </a:txBody>
                  <a:tcPr marL="41767" marR="41767" marT="21722" marB="21722"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60936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Pflegekosten Stufe 2</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38.00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60936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Anteil Krankenkasse</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19.20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2"/>
                  </a:ext>
                </a:extLst>
              </a:tr>
              <a:tr h="60936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Selbstbehalt</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18.80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677628">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Pflegefinanzierung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0.00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1503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Berechnungsbeispiel Heim ausserkantonal</a:t>
            </a:r>
          </a:p>
        </p:txBody>
      </p:sp>
      <p:graphicFrame>
        <p:nvGraphicFramePr>
          <p:cNvPr id="5" name="Group 127"/>
          <p:cNvGraphicFramePr>
            <a:graphicFrameLocks noGrp="1"/>
          </p:cNvGraphicFramePr>
          <p:nvPr>
            <p:extLst/>
          </p:nvPr>
        </p:nvGraphicFramePr>
        <p:xfrm>
          <a:off x="419095" y="1265772"/>
          <a:ext cx="3746505" cy="2769943"/>
        </p:xfrm>
        <a:graphic>
          <a:graphicData uri="http://schemas.openxmlformats.org/drawingml/2006/table">
            <a:tbl>
              <a:tblPr firstRow="1" lastRow="1">
                <a:effectLst/>
              </a:tblPr>
              <a:tblGrid>
                <a:gridCol w="2228558">
                  <a:extLst>
                    <a:ext uri="{9D8B030D-6E8A-4147-A177-3AD203B41FA5}">
                      <a16:colId xmlns:a16="http://schemas.microsoft.com/office/drawing/2014/main" val="20000"/>
                    </a:ext>
                  </a:extLst>
                </a:gridCol>
                <a:gridCol w="1517947">
                  <a:extLst>
                    <a:ext uri="{9D8B030D-6E8A-4147-A177-3AD203B41FA5}">
                      <a16:colId xmlns:a16="http://schemas.microsoft.com/office/drawing/2014/main" val="20001"/>
                    </a:ext>
                  </a:extLst>
                </a:gridCol>
              </a:tblGrid>
              <a:tr h="527233">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Kostenverteiler</a:t>
                      </a:r>
                    </a:p>
                  </a:txBody>
                  <a:tcPr marL="41767" marR="41767" marT="21722" marB="21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 in CHF</a:t>
                      </a:r>
                    </a:p>
                  </a:txBody>
                  <a:tcPr marL="41767" marR="41767" marT="21722" marB="21722"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Pflegekosten Stufe 8</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190.00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Anteil Krankenkasse</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76.80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Selbstbehalt</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a:t>
                      </a:r>
                      <a:r>
                        <a:rPr kumimoji="0" lang="de-CH" sz="1800" b="0" i="0" u="none" strike="noStrike" kern="1200" cap="none" normalizeH="0" baseline="0" dirty="0">
                          <a:ln>
                            <a:noFill/>
                          </a:ln>
                          <a:solidFill>
                            <a:srgbClr val="FF0000"/>
                          </a:solidFill>
                          <a:effectLst/>
                          <a:latin typeface="+mn-lt"/>
                          <a:ea typeface="ＭＳ Ｐゴシック" pitchFamily="64" charset="-128"/>
                          <a:cs typeface="+mn-cs"/>
                        </a:rPr>
                        <a:t> 23.00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4"/>
                  </a:ext>
                </a:extLst>
              </a:tr>
              <a:tr h="588966">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Pflegefinanzierung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88.20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5"/>
                  </a:ext>
                </a:extLst>
              </a:tr>
            </a:tbl>
          </a:graphicData>
        </a:graphic>
      </p:graphicFrame>
      <p:graphicFrame>
        <p:nvGraphicFramePr>
          <p:cNvPr id="6" name="Group 127"/>
          <p:cNvGraphicFramePr>
            <a:graphicFrameLocks noGrp="1"/>
          </p:cNvGraphicFramePr>
          <p:nvPr>
            <p:extLst/>
          </p:nvPr>
        </p:nvGraphicFramePr>
        <p:xfrm>
          <a:off x="4648195" y="1274239"/>
          <a:ext cx="3746505" cy="2769943"/>
        </p:xfrm>
        <a:graphic>
          <a:graphicData uri="http://schemas.openxmlformats.org/drawingml/2006/table">
            <a:tbl>
              <a:tblPr firstRow="1" lastRow="1">
                <a:effectLst/>
              </a:tblPr>
              <a:tblGrid>
                <a:gridCol w="2228558">
                  <a:extLst>
                    <a:ext uri="{9D8B030D-6E8A-4147-A177-3AD203B41FA5}">
                      <a16:colId xmlns:a16="http://schemas.microsoft.com/office/drawing/2014/main" val="20000"/>
                    </a:ext>
                  </a:extLst>
                </a:gridCol>
                <a:gridCol w="1517947">
                  <a:extLst>
                    <a:ext uri="{9D8B030D-6E8A-4147-A177-3AD203B41FA5}">
                      <a16:colId xmlns:a16="http://schemas.microsoft.com/office/drawing/2014/main" val="20001"/>
                    </a:ext>
                  </a:extLst>
                </a:gridCol>
              </a:tblGrid>
              <a:tr h="527233">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Kostenverteiler</a:t>
                      </a:r>
                    </a:p>
                  </a:txBody>
                  <a:tcPr marL="41767" marR="41767" marT="21722" marB="21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cap="none" normalizeH="0" baseline="0" dirty="0">
                          <a:ln>
                            <a:noFill/>
                          </a:ln>
                          <a:solidFill>
                            <a:schemeClr val="bg1"/>
                          </a:solidFill>
                          <a:effectLst/>
                          <a:latin typeface="Segoe UI Semibold" panose="020B0702040204020203" pitchFamily="34" charset="0"/>
                          <a:ea typeface="ＭＳ Ｐゴシック" pitchFamily="64" charset="-128"/>
                          <a:cs typeface="Segoe UI Semibold" panose="020B0702040204020203" pitchFamily="34" charset="0"/>
                        </a:rPr>
                        <a:t>Kosten in CHF</a:t>
                      </a:r>
                    </a:p>
                  </a:txBody>
                  <a:tcPr marL="41767" marR="41767" marT="21722" marB="21722"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Pflegekosten Stufe 2</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44.00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Anteil Krankenkasse</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defRPr/>
                      </a:pPr>
                      <a:r>
                        <a:rPr kumimoji="0" lang="de-CH" sz="1800" b="0" i="0" u="none" strike="noStrike" kern="1200" cap="none" normalizeH="0" baseline="0" dirty="0">
                          <a:ln>
                            <a:noFill/>
                          </a:ln>
                          <a:solidFill>
                            <a:srgbClr val="FF0000"/>
                          </a:solidFill>
                          <a:effectLst/>
                          <a:latin typeface="+mj-lt"/>
                          <a:ea typeface="ＭＳ Ｐゴシック" pitchFamily="64" charset="-128"/>
                          <a:cs typeface="+mn-cs"/>
                        </a:rPr>
                        <a:t>- 19.20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Selbstbehalt</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mj-lt"/>
                          <a:ea typeface="ＭＳ Ｐゴシック" pitchFamily="64" charset="-128"/>
                          <a:cs typeface="+mn-cs"/>
                        </a:rPr>
                        <a:t>- 18.80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4"/>
                  </a:ext>
                </a:extLst>
              </a:tr>
              <a:tr h="588966">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Pflegefinanzierung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Segoe UI Semibold" panose="020B0702040204020203" pitchFamily="34" charset="0"/>
                          <a:ea typeface="ＭＳ Ｐゴシック" pitchFamily="64" charset="-128"/>
                          <a:cs typeface="+mn-cs"/>
                        </a:rPr>
                        <a:t>0.00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5"/>
                  </a:ext>
                </a:extLst>
              </a:tr>
            </a:tbl>
          </a:graphicData>
        </a:graphic>
      </p:graphicFrame>
      <p:graphicFrame>
        <p:nvGraphicFramePr>
          <p:cNvPr id="2" name="Tabelle 1"/>
          <p:cNvGraphicFramePr>
            <a:graphicFrameLocks noGrp="1"/>
          </p:cNvGraphicFramePr>
          <p:nvPr>
            <p:extLst/>
          </p:nvPr>
        </p:nvGraphicFramePr>
        <p:xfrm>
          <a:off x="419095" y="4035715"/>
          <a:ext cx="3746505" cy="529631"/>
        </p:xfrm>
        <a:graphic>
          <a:graphicData uri="http://schemas.openxmlformats.org/drawingml/2006/table">
            <a:tbl>
              <a:tblPr firstRow="1" lastRow="1">
                <a:effectLst/>
              </a:tblPr>
              <a:tblGrid>
                <a:gridCol w="2228558">
                  <a:extLst>
                    <a:ext uri="{9D8B030D-6E8A-4147-A177-3AD203B41FA5}">
                      <a16:colId xmlns:a16="http://schemas.microsoft.com/office/drawing/2014/main" val="1925463315"/>
                    </a:ext>
                  </a:extLst>
                </a:gridCol>
                <a:gridCol w="1517947">
                  <a:extLst>
                    <a:ext uri="{9D8B030D-6E8A-4147-A177-3AD203B41FA5}">
                      <a16:colId xmlns:a16="http://schemas.microsoft.com/office/drawing/2014/main" val="464505559"/>
                    </a:ext>
                  </a:extLst>
                </a:gridCol>
              </a:tblGrid>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Kürzung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- 2.00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2795722224"/>
                  </a:ext>
                </a:extLst>
              </a:tr>
            </a:tbl>
          </a:graphicData>
        </a:graphic>
      </p:graphicFrame>
      <p:graphicFrame>
        <p:nvGraphicFramePr>
          <p:cNvPr id="4" name="Tabelle 3"/>
          <p:cNvGraphicFramePr>
            <a:graphicFrameLocks noGrp="1"/>
          </p:cNvGraphicFramePr>
          <p:nvPr>
            <p:extLst/>
          </p:nvPr>
        </p:nvGraphicFramePr>
        <p:xfrm>
          <a:off x="4641845" y="4044182"/>
          <a:ext cx="3746505" cy="529631"/>
        </p:xfrm>
        <a:graphic>
          <a:graphicData uri="http://schemas.openxmlformats.org/drawingml/2006/table">
            <a:tbl>
              <a:tblPr firstRow="1" lastRow="1">
                <a:effectLst/>
              </a:tblPr>
              <a:tblGrid>
                <a:gridCol w="2228558">
                  <a:extLst>
                    <a:ext uri="{9D8B030D-6E8A-4147-A177-3AD203B41FA5}">
                      <a16:colId xmlns:a16="http://schemas.microsoft.com/office/drawing/2014/main" val="3100383660"/>
                    </a:ext>
                  </a:extLst>
                </a:gridCol>
                <a:gridCol w="1517947">
                  <a:extLst>
                    <a:ext uri="{9D8B030D-6E8A-4147-A177-3AD203B41FA5}">
                      <a16:colId xmlns:a16="http://schemas.microsoft.com/office/drawing/2014/main" val="3811258248"/>
                    </a:ext>
                  </a:extLst>
                </a:gridCol>
              </a:tblGrid>
              <a:tr h="529631">
                <a:tc>
                  <a:txBody>
                    <a:bodyPr/>
                    <a:lstStyle/>
                    <a:p>
                      <a:pPr marL="88900" marR="0" lvl="0" indent="0" algn="l"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chemeClr val="tx1"/>
                          </a:solidFill>
                          <a:effectLst/>
                          <a:latin typeface="+mn-lt"/>
                          <a:ea typeface="ＭＳ Ｐゴシック" pitchFamily="64" charset="-128"/>
                          <a:cs typeface="+mn-cs"/>
                        </a:rPr>
                        <a:t>Kürzung</a:t>
                      </a:r>
                    </a:p>
                  </a:txBody>
                  <a:tcPr marL="42435" marR="42435" marT="21221" marB="212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88900" marR="0" lvl="0" indent="0" algn="r" defTabSz="914400" rtl="0" eaLnBrk="1" fontAlgn="base" latinLnBrk="0" hangingPunct="1">
                        <a:lnSpc>
                          <a:spcPct val="100000"/>
                        </a:lnSpc>
                        <a:spcBef>
                          <a:spcPct val="20000"/>
                        </a:spcBef>
                        <a:spcAft>
                          <a:spcPct val="0"/>
                        </a:spcAft>
                        <a:buClrTx/>
                        <a:buSzTx/>
                        <a:buFontTx/>
                        <a:buNone/>
                        <a:tabLst/>
                      </a:pPr>
                      <a:r>
                        <a:rPr kumimoji="0" lang="de-CH" sz="1800" b="0" i="0" u="none" strike="noStrike" kern="1200" cap="none" normalizeH="0" baseline="0" dirty="0">
                          <a:ln>
                            <a:noFill/>
                          </a:ln>
                          <a:solidFill>
                            <a:srgbClr val="FF0000"/>
                          </a:solidFill>
                          <a:effectLst/>
                          <a:latin typeface="Segoe UI Semibold" panose="020B0702040204020203" pitchFamily="34" charset="0"/>
                          <a:ea typeface="ＭＳ Ｐゴシック" pitchFamily="64" charset="-128"/>
                          <a:cs typeface="+mn-cs"/>
                        </a:rPr>
                        <a:t>- 6.00</a:t>
                      </a:r>
                    </a:p>
                  </a:txBody>
                  <a:tcPr marL="42435" marR="42435" marT="21221" marB="21221"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224898895"/>
                  </a:ext>
                </a:extLst>
              </a:tr>
            </a:tbl>
          </a:graphicData>
        </a:graphic>
      </p:graphicFrame>
      <p:sp>
        <p:nvSpPr>
          <p:cNvPr id="7" name="Textplatzhalter 2"/>
          <p:cNvSpPr>
            <a:spLocks noGrp="1"/>
          </p:cNvSpPr>
          <p:nvPr>
            <p:ph type="body" sz="quarter" idx="4294967295"/>
          </p:nvPr>
        </p:nvSpPr>
        <p:spPr>
          <a:xfrm>
            <a:off x="1056897" y="4646317"/>
            <a:ext cx="7636963" cy="290643"/>
          </a:xfrm>
          <a:prstGeom prst="rect">
            <a:avLst/>
          </a:prstGeom>
        </p:spPr>
        <p:txBody>
          <a:bodyPr/>
          <a:lstStyle/>
          <a:p>
            <a:pPr marL="0" indent="0">
              <a:buNone/>
            </a:pPr>
            <a:r>
              <a:rPr lang="de-CH" sz="1600" dirty="0"/>
              <a:t>Das Heim muss eine allfällige Kürzung dem/der Bewohner/-in verrechnen.</a:t>
            </a:r>
            <a:br>
              <a:rPr lang="de-CH" dirty="0"/>
            </a:br>
            <a:endParaRPr lang="de-CH" dirty="0"/>
          </a:p>
        </p:txBody>
      </p:sp>
      <p:sp>
        <p:nvSpPr>
          <p:cNvPr id="8" name="Pfeil nach rechts 7"/>
          <p:cNvSpPr/>
          <p:nvPr/>
        </p:nvSpPr>
        <p:spPr>
          <a:xfrm>
            <a:off x="419095" y="4702960"/>
            <a:ext cx="496240" cy="234000"/>
          </a:xfrm>
          <a:prstGeom prst="rightArrow">
            <a:avLst/>
          </a:prstGeom>
          <a:solidFill>
            <a:srgbClr val="7DA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000412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38150" y="1699007"/>
            <a:ext cx="7950200" cy="2900363"/>
          </a:xfrm>
        </p:spPr>
        <p:txBody>
          <a:bodyPr/>
          <a:lstStyle/>
          <a:p>
            <a:r>
              <a:rPr lang="de-CH" dirty="0"/>
              <a:t>Tagesgenau ab Heimeintritt</a:t>
            </a:r>
          </a:p>
          <a:p>
            <a:pPr marL="0" indent="0">
              <a:buNone/>
            </a:pPr>
            <a:endParaRPr lang="de-CH" dirty="0"/>
          </a:p>
          <a:p>
            <a:r>
              <a:rPr lang="de-CH" dirty="0"/>
              <a:t>Rückwirkende Ausrichtung max. sechs Monate seit Antragsstellung</a:t>
            </a:r>
          </a:p>
          <a:p>
            <a:pPr marL="0" indent="0">
              <a:buNone/>
            </a:pPr>
            <a:endParaRPr lang="de-CH" dirty="0"/>
          </a:p>
        </p:txBody>
      </p:sp>
      <p:sp>
        <p:nvSpPr>
          <p:cNvPr id="3" name="Titel 2"/>
          <p:cNvSpPr>
            <a:spLocks noGrp="1"/>
          </p:cNvSpPr>
          <p:nvPr>
            <p:ph type="title"/>
          </p:nvPr>
        </p:nvSpPr>
        <p:spPr/>
        <p:txBody>
          <a:bodyPr/>
          <a:lstStyle/>
          <a:p>
            <a:r>
              <a:rPr lang="de-CH" dirty="0"/>
              <a:t>Anspruchsbeginn</a:t>
            </a:r>
          </a:p>
        </p:txBody>
      </p:sp>
    </p:spTree>
    <p:extLst>
      <p:ext uri="{BB962C8B-B14F-4D97-AF65-F5344CB8AC3E}">
        <p14:creationId xmlns:p14="http://schemas.microsoft.com/office/powerpoint/2010/main" val="1130136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55445" y="78187"/>
            <a:ext cx="2063770" cy="1323439"/>
          </a:xfrm>
          <a:prstGeom prst="rect">
            <a:avLst/>
          </a:prstGeom>
          <a:noFill/>
        </p:spPr>
        <p:txBody>
          <a:bodyPr wrap="none" rtlCol="0">
            <a:spAutoFit/>
          </a:bodyPr>
          <a:lstStyle/>
          <a:p>
            <a:pPr algn="l" eaLnBrk="1" hangingPunct="1">
              <a:spcBef>
                <a:spcPct val="20000"/>
              </a:spcBef>
              <a:buClr>
                <a:srgbClr val="7DAF2E"/>
              </a:buClr>
              <a:buSzPct val="100000"/>
            </a:pPr>
            <a:r>
              <a:rPr lang="de-CH" sz="8000" dirty="0">
                <a:solidFill>
                  <a:srgbClr val="71AE28"/>
                </a:solidFill>
                <a:latin typeface="Segoe UI" panose="020B0502040204020203" pitchFamily="34" charset="0"/>
                <a:ea typeface="Segoe UI" panose="020B0502040204020203" pitchFamily="34" charset="0"/>
                <a:cs typeface="Segoe UI" panose="020B0502040204020203" pitchFamily="34" charset="0"/>
              </a:rPr>
              <a:t>Was</a:t>
            </a:r>
          </a:p>
        </p:txBody>
      </p:sp>
      <p:grpSp>
        <p:nvGrpSpPr>
          <p:cNvPr id="12" name="Gruppieren 11"/>
          <p:cNvGrpSpPr/>
          <p:nvPr/>
        </p:nvGrpSpPr>
        <p:grpSpPr>
          <a:xfrm>
            <a:off x="-273754" y="139447"/>
            <a:ext cx="9539950" cy="4993543"/>
            <a:chOff x="-273754" y="139447"/>
            <a:chExt cx="9539950" cy="4993543"/>
          </a:xfrm>
        </p:grpSpPr>
        <p:sp>
          <p:nvSpPr>
            <p:cNvPr id="3" name="Textfeld 2"/>
            <p:cNvSpPr txBox="1"/>
            <p:nvPr/>
          </p:nvSpPr>
          <p:spPr>
            <a:xfrm>
              <a:off x="-273754" y="1957539"/>
              <a:ext cx="7162538" cy="2862322"/>
            </a:xfrm>
            <a:prstGeom prst="rect">
              <a:avLst/>
            </a:prstGeom>
            <a:noFill/>
          </p:spPr>
          <p:txBody>
            <a:bodyPr wrap="none" rtlCol="0">
              <a:spAutoFit/>
            </a:bodyPr>
            <a:lstStyle/>
            <a:p>
              <a:pPr algn="l" eaLnBrk="1" hangingPunct="1">
                <a:spcBef>
                  <a:spcPct val="20000"/>
                </a:spcBef>
                <a:buClr>
                  <a:srgbClr val="7DAF2E"/>
                </a:buClr>
                <a:buSzPct val="100000"/>
              </a:pPr>
              <a:r>
                <a:rPr lang="de-CH" sz="18000" dirty="0">
                  <a:solidFill>
                    <a:srgbClr val="B7B7B7"/>
                  </a:solidFill>
                  <a:latin typeface="Segoe UI" panose="020B0502040204020203" pitchFamily="34" charset="0"/>
                  <a:ea typeface="Segoe UI" panose="020B0502040204020203" pitchFamily="34" charset="0"/>
                  <a:cs typeface="Segoe UI" panose="020B0502040204020203" pitchFamily="34" charset="0"/>
                </a:rPr>
                <a:t>Fragen</a:t>
              </a:r>
            </a:p>
          </p:txBody>
        </p:sp>
        <p:sp>
          <p:nvSpPr>
            <p:cNvPr id="4" name="Textfeld 3"/>
            <p:cNvSpPr txBox="1"/>
            <p:nvPr/>
          </p:nvSpPr>
          <p:spPr>
            <a:xfrm>
              <a:off x="1764491" y="1554517"/>
              <a:ext cx="2951064" cy="1400383"/>
            </a:xfrm>
            <a:prstGeom prst="rect">
              <a:avLst/>
            </a:prstGeom>
            <a:noFill/>
          </p:spPr>
          <p:txBody>
            <a:bodyPr wrap="none" rtlCol="0">
              <a:spAutoFit/>
            </a:bodyPr>
            <a:lstStyle/>
            <a:p>
              <a:pPr algn="l" eaLnBrk="1" hangingPunct="1">
                <a:spcBef>
                  <a:spcPct val="20000"/>
                </a:spcBef>
                <a:buClr>
                  <a:srgbClr val="7DAF2E"/>
                </a:buClr>
                <a:buSzPct val="100000"/>
              </a:pPr>
              <a:r>
                <a:rPr lang="de-CH" sz="8500" dirty="0">
                  <a:solidFill>
                    <a:srgbClr val="E42313"/>
                  </a:solidFill>
                  <a:latin typeface="Segoe UI" panose="020B0502040204020203" pitchFamily="34" charset="0"/>
                  <a:ea typeface="Segoe UI" panose="020B0502040204020203" pitchFamily="34" charset="0"/>
                  <a:cs typeface="Segoe UI" panose="020B0502040204020203" pitchFamily="34" charset="0"/>
                </a:rPr>
                <a:t>Wann</a:t>
              </a:r>
            </a:p>
          </p:txBody>
        </p:sp>
        <p:sp>
          <p:nvSpPr>
            <p:cNvPr id="5" name="Textfeld 4"/>
            <p:cNvSpPr txBox="1"/>
            <p:nvPr/>
          </p:nvSpPr>
          <p:spPr>
            <a:xfrm>
              <a:off x="3180110" y="785668"/>
              <a:ext cx="3651577" cy="1400383"/>
            </a:xfrm>
            <a:prstGeom prst="rect">
              <a:avLst/>
            </a:prstGeom>
            <a:noFill/>
          </p:spPr>
          <p:txBody>
            <a:bodyPr wrap="none" rtlCol="0">
              <a:spAutoFit/>
            </a:bodyPr>
            <a:lstStyle>
              <a:defPPr>
                <a:defRPr lang="de-DE"/>
              </a:defPPr>
              <a:lvl1pPr algn="l" eaLnBrk="1" hangingPunct="1">
                <a:spcBef>
                  <a:spcPct val="20000"/>
                </a:spcBef>
                <a:buClr>
                  <a:srgbClr val="7DAF2E"/>
                </a:buClr>
                <a:buSzPct val="100000"/>
                <a:defRPr sz="2000">
                  <a:solidFill>
                    <a:srgbClr val="E42313"/>
                  </a:solidFill>
                  <a:latin typeface="Segoe UI" panose="020B0502040204020203" pitchFamily="34" charset="0"/>
                  <a:ea typeface="Segoe UI" panose="020B0502040204020203" pitchFamily="34" charset="0"/>
                  <a:cs typeface="Segoe UI" panose="020B0502040204020203" pitchFamily="34" charset="0"/>
                </a:defRPr>
              </a:lvl1pPr>
            </a:lstStyle>
            <a:p>
              <a:r>
                <a:rPr lang="de-CH" sz="8500" dirty="0"/>
                <a:t>Warum</a:t>
              </a:r>
            </a:p>
          </p:txBody>
        </p:sp>
        <p:sp>
          <p:nvSpPr>
            <p:cNvPr id="7" name="Textfeld 6"/>
            <p:cNvSpPr txBox="1"/>
            <p:nvPr/>
          </p:nvSpPr>
          <p:spPr>
            <a:xfrm>
              <a:off x="4643122" y="1745519"/>
              <a:ext cx="2125454" cy="1400383"/>
            </a:xfrm>
            <a:prstGeom prst="rect">
              <a:avLst/>
            </a:prstGeom>
            <a:noFill/>
          </p:spPr>
          <p:txBody>
            <a:bodyPr wrap="none" rtlCol="0">
              <a:spAutoFit/>
            </a:bodyPr>
            <a:lstStyle/>
            <a:p>
              <a:pPr algn="l" eaLnBrk="1" hangingPunct="1">
                <a:spcBef>
                  <a:spcPct val="20000"/>
                </a:spcBef>
                <a:buClr>
                  <a:srgbClr val="7DAF2E"/>
                </a:buClr>
                <a:buSzPct val="100000"/>
              </a:pPr>
              <a:r>
                <a:rPr lang="de-CH" sz="8500" dirty="0">
                  <a:solidFill>
                    <a:srgbClr val="71AE28"/>
                  </a:solidFill>
                  <a:latin typeface="Segoe UI" panose="020B0502040204020203" pitchFamily="34" charset="0"/>
                  <a:ea typeface="Segoe UI" panose="020B0502040204020203" pitchFamily="34" charset="0"/>
                  <a:cs typeface="Segoe UI" panose="020B0502040204020203" pitchFamily="34" charset="0"/>
                </a:rPr>
                <a:t>Wer</a:t>
              </a:r>
            </a:p>
          </p:txBody>
        </p:sp>
        <p:sp>
          <p:nvSpPr>
            <p:cNvPr id="11" name="Rechteck 10"/>
            <p:cNvSpPr/>
            <p:nvPr/>
          </p:nvSpPr>
          <p:spPr bwMode="auto">
            <a:xfrm>
              <a:off x="7639482" y="4806308"/>
              <a:ext cx="1328409" cy="203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pPr>
              <a:endParaRPr kumimoji="0" lang="de-CH" sz="1600" b="0" i="0" u="none" strike="noStrike" cap="none" normalizeH="0" baseline="0">
                <a:ln>
                  <a:noFill/>
                </a:ln>
                <a:solidFill>
                  <a:schemeClr val="bg1"/>
                </a:solidFill>
                <a:effectLst/>
                <a:latin typeface="Arial" charset="0"/>
                <a:ea typeface="ＭＳ Ｐゴシック" pitchFamily="64" charset="-128"/>
              </a:endParaRPr>
            </a:p>
          </p:txBody>
        </p:sp>
        <p:sp>
          <p:nvSpPr>
            <p:cNvPr id="8" name="Textfeld 7"/>
            <p:cNvSpPr txBox="1"/>
            <p:nvPr/>
          </p:nvSpPr>
          <p:spPr>
            <a:xfrm rot="16200000">
              <a:off x="4743733" y="1711540"/>
              <a:ext cx="4596130" cy="2246769"/>
            </a:xfrm>
            <a:prstGeom prst="rect">
              <a:avLst/>
            </a:prstGeom>
            <a:noFill/>
          </p:spPr>
          <p:txBody>
            <a:bodyPr wrap="none" rtlCol="0">
              <a:spAutoFit/>
            </a:bodyPr>
            <a:lstStyle/>
            <a:p>
              <a:pPr algn="l" eaLnBrk="1" hangingPunct="1">
                <a:spcBef>
                  <a:spcPct val="20000"/>
                </a:spcBef>
                <a:buClr>
                  <a:srgbClr val="7DAF2E"/>
                </a:buClr>
                <a:buSzPct val="100000"/>
              </a:pPr>
              <a:r>
                <a:rPr lang="de-CH" sz="14000" dirty="0">
                  <a:solidFill>
                    <a:srgbClr val="71AE28"/>
                  </a:solidFill>
                  <a:latin typeface="Segoe UI" panose="020B0502040204020203" pitchFamily="34" charset="0"/>
                  <a:ea typeface="Segoe UI" panose="020B0502040204020203" pitchFamily="34" charset="0"/>
                  <a:cs typeface="Segoe UI" panose="020B0502040204020203" pitchFamily="34" charset="0"/>
                </a:rPr>
                <a:t>Frage</a:t>
              </a:r>
            </a:p>
          </p:txBody>
        </p:sp>
        <p:sp>
          <p:nvSpPr>
            <p:cNvPr id="9" name="Textfeld 8"/>
            <p:cNvSpPr txBox="1"/>
            <p:nvPr/>
          </p:nvSpPr>
          <p:spPr>
            <a:xfrm>
              <a:off x="7555471" y="3116244"/>
              <a:ext cx="1710725" cy="1169551"/>
            </a:xfrm>
            <a:prstGeom prst="rect">
              <a:avLst/>
            </a:prstGeom>
            <a:noFill/>
          </p:spPr>
          <p:txBody>
            <a:bodyPr wrap="none" rtlCol="0">
              <a:spAutoFit/>
            </a:bodyPr>
            <a:lstStyle/>
            <a:p>
              <a:pPr algn="l" eaLnBrk="1" hangingPunct="1">
                <a:spcBef>
                  <a:spcPct val="20000"/>
                </a:spcBef>
                <a:buClr>
                  <a:srgbClr val="7DAF2E"/>
                </a:buClr>
                <a:buSzPct val="100000"/>
              </a:pPr>
              <a:r>
                <a:rPr lang="de-CH" sz="7000" dirty="0">
                  <a:solidFill>
                    <a:srgbClr val="71AE28"/>
                  </a:solidFill>
                  <a:latin typeface="Segoe UI" panose="020B0502040204020203" pitchFamily="34" charset="0"/>
                  <a:ea typeface="Segoe UI" panose="020B0502040204020203" pitchFamily="34" charset="0"/>
                  <a:cs typeface="Segoe UI" panose="020B0502040204020203" pitchFamily="34" charset="0"/>
                </a:rPr>
                <a:t>Wie</a:t>
              </a:r>
            </a:p>
          </p:txBody>
        </p:sp>
        <p:sp>
          <p:nvSpPr>
            <p:cNvPr id="10" name="Textfeld 9"/>
            <p:cNvSpPr txBox="1"/>
            <p:nvPr/>
          </p:nvSpPr>
          <p:spPr>
            <a:xfrm rot="16200000">
              <a:off x="-34185" y="960666"/>
              <a:ext cx="2965877" cy="1323439"/>
            </a:xfrm>
            <a:prstGeom prst="rect">
              <a:avLst/>
            </a:prstGeom>
            <a:noFill/>
          </p:spPr>
          <p:txBody>
            <a:bodyPr wrap="none" rtlCol="0">
              <a:spAutoFit/>
            </a:bodyPr>
            <a:lstStyle/>
            <a:p>
              <a:pPr algn="l" eaLnBrk="1" hangingPunct="1">
                <a:spcBef>
                  <a:spcPct val="20000"/>
                </a:spcBef>
                <a:buClr>
                  <a:srgbClr val="7DAF2E"/>
                </a:buClr>
                <a:buSzPct val="100000"/>
              </a:pPr>
              <a:r>
                <a:rPr lang="de-CH" sz="8000" dirty="0">
                  <a:solidFill>
                    <a:srgbClr val="B7B7B7"/>
                  </a:solidFill>
                  <a:latin typeface="Segoe UI" panose="020B0502040204020203" pitchFamily="34" charset="0"/>
                  <a:ea typeface="Segoe UI" panose="020B0502040204020203" pitchFamily="34" charset="0"/>
                  <a:cs typeface="Segoe UI" panose="020B0502040204020203" pitchFamily="34" charset="0"/>
                </a:rPr>
                <a:t>Wieso</a:t>
              </a:r>
            </a:p>
          </p:txBody>
        </p:sp>
      </p:grpSp>
    </p:spTree>
    <p:extLst>
      <p:ext uri="{BB962C8B-B14F-4D97-AF65-F5344CB8AC3E}">
        <p14:creationId xmlns:p14="http://schemas.microsoft.com/office/powerpoint/2010/main" val="322595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Herzlichen Dank für Ihre Aufmerksamkeit</a:t>
            </a:r>
          </a:p>
        </p:txBody>
      </p:sp>
      <p:sp>
        <p:nvSpPr>
          <p:cNvPr id="4" name="Textplatzhalter 3"/>
          <p:cNvSpPr>
            <a:spLocks noGrp="1"/>
          </p:cNvSpPr>
          <p:nvPr>
            <p:ph type="body" sz="quarter" idx="14"/>
          </p:nvPr>
        </p:nvSpPr>
        <p:spPr/>
        <p:txBody>
          <a:bodyPr/>
          <a:lstStyle/>
          <a:p>
            <a:r>
              <a:rPr lang="de-CH" dirty="0"/>
              <a:t>11.2022</a:t>
            </a:r>
          </a:p>
          <a:p>
            <a:endParaRPr lang="de-CH" dirty="0"/>
          </a:p>
        </p:txBody>
      </p:sp>
      <p:pic>
        <p:nvPicPr>
          <p:cNvPr id="5" name="Onlinebild-Platzhalter 4"/>
          <p:cNvPicPr>
            <a:picLocks noGrp="1" noChangeAspect="1"/>
          </p:cNvPicPr>
          <p:nvPr>
            <p:ph type="clipArt" sz="quarter" idx="13"/>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72473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Rechtliche Grundlagen</a:t>
            </a:r>
          </a:p>
        </p:txBody>
      </p:sp>
      <p:sp>
        <p:nvSpPr>
          <p:cNvPr id="6" name="Abgerundetes Rechteck 5"/>
          <p:cNvSpPr/>
          <p:nvPr/>
        </p:nvSpPr>
        <p:spPr>
          <a:xfrm>
            <a:off x="1636399" y="1288870"/>
            <a:ext cx="2761802"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Bundesverfassung Art. 112a</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76" y="1738126"/>
            <a:ext cx="639651" cy="708364"/>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353" y="2928373"/>
            <a:ext cx="528098" cy="722893"/>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16" y="3942973"/>
            <a:ext cx="1008173" cy="567098"/>
          </a:xfrm>
          <a:prstGeom prst="rect">
            <a:avLst/>
          </a:prstGeom>
        </p:spPr>
      </p:pic>
      <p:sp>
        <p:nvSpPr>
          <p:cNvPr id="10" name="Abgerundetes Rechteck 9"/>
          <p:cNvSpPr/>
          <p:nvPr/>
        </p:nvSpPr>
        <p:spPr>
          <a:xfrm>
            <a:off x="1636399" y="2075670"/>
            <a:ext cx="1421274"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ELG &amp; ELV seit 1966 </a:t>
            </a:r>
          </a:p>
        </p:txBody>
      </p:sp>
      <p:sp>
        <p:nvSpPr>
          <p:cNvPr id="11" name="Abgerundetes Rechteck 10"/>
          <p:cNvSpPr/>
          <p:nvPr/>
        </p:nvSpPr>
        <p:spPr>
          <a:xfrm>
            <a:off x="3146824" y="2075670"/>
            <a:ext cx="1251377"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ATSG &amp; ATSV</a:t>
            </a:r>
          </a:p>
        </p:txBody>
      </p:sp>
      <p:sp>
        <p:nvSpPr>
          <p:cNvPr id="12" name="Abgerundetes Rechteck 11"/>
          <p:cNvSpPr/>
          <p:nvPr/>
        </p:nvSpPr>
        <p:spPr>
          <a:xfrm>
            <a:off x="1636399" y="2901861"/>
            <a:ext cx="1421274"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ELG (</a:t>
            </a:r>
            <a:r>
              <a:rPr lang="de-DE" dirty="0" err="1">
                <a:solidFill>
                  <a:sysClr val="windowText" lastClr="000000"/>
                </a:solidFill>
                <a:cs typeface="Arial" pitchFamily="34" charset="0"/>
              </a:rPr>
              <a:t>Gallex</a:t>
            </a:r>
            <a:r>
              <a:rPr lang="de-DE" dirty="0">
                <a:solidFill>
                  <a:sysClr val="windowText" lastClr="000000"/>
                </a:solidFill>
                <a:cs typeface="Arial" pitchFamily="34" charset="0"/>
              </a:rPr>
              <a:t>)</a:t>
            </a:r>
          </a:p>
        </p:txBody>
      </p:sp>
      <p:sp>
        <p:nvSpPr>
          <p:cNvPr id="13" name="Abgerundetes Rechteck 12"/>
          <p:cNvSpPr/>
          <p:nvPr/>
        </p:nvSpPr>
        <p:spPr>
          <a:xfrm>
            <a:off x="3168223" y="2918999"/>
            <a:ext cx="1251377"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ELV &amp; VKB &amp; VTP</a:t>
            </a:r>
          </a:p>
        </p:txBody>
      </p:sp>
      <p:sp>
        <p:nvSpPr>
          <p:cNvPr id="14" name="Abgerundetes Rechteck 13"/>
          <p:cNvSpPr/>
          <p:nvPr/>
        </p:nvSpPr>
        <p:spPr>
          <a:xfrm>
            <a:off x="1636399" y="3768431"/>
            <a:ext cx="2761802" cy="74164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Interne Weisungen</a:t>
            </a:r>
          </a:p>
        </p:txBody>
      </p:sp>
      <p:sp>
        <p:nvSpPr>
          <p:cNvPr id="15" name="Abgerundetes Rechteck 14"/>
          <p:cNvSpPr/>
          <p:nvPr/>
        </p:nvSpPr>
        <p:spPr>
          <a:xfrm>
            <a:off x="6063718" y="1735384"/>
            <a:ext cx="2198522" cy="71110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Rechtsprechung Bundesgericht</a:t>
            </a:r>
          </a:p>
        </p:txBody>
      </p:sp>
      <p:sp>
        <p:nvSpPr>
          <p:cNvPr id="16" name="Abgerundetes Rechteck 15"/>
          <p:cNvSpPr/>
          <p:nvPr/>
        </p:nvSpPr>
        <p:spPr>
          <a:xfrm>
            <a:off x="4579620" y="1708097"/>
            <a:ext cx="1444417" cy="711105"/>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Wegleitung</a:t>
            </a:r>
          </a:p>
        </p:txBody>
      </p:sp>
      <p:sp>
        <p:nvSpPr>
          <p:cNvPr id="19" name="Abgerundetes Rechteck 18"/>
          <p:cNvSpPr/>
          <p:nvPr/>
        </p:nvSpPr>
        <p:spPr>
          <a:xfrm>
            <a:off x="6817823" y="3884031"/>
            <a:ext cx="1444417" cy="7111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Praxis SVA SG</a:t>
            </a:r>
          </a:p>
        </p:txBody>
      </p:sp>
      <p:cxnSp>
        <p:nvCxnSpPr>
          <p:cNvPr id="46" name="Gerade Verbindung mit Pfeil 45"/>
          <p:cNvCxnSpPr/>
          <p:nvPr/>
        </p:nvCxnSpPr>
        <p:spPr bwMode="auto">
          <a:xfrm>
            <a:off x="4579620" y="2994660"/>
            <a:ext cx="2238203" cy="11445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mit Pfeil 46"/>
          <p:cNvCxnSpPr>
            <a:endCxn id="19" idx="1"/>
          </p:cNvCxnSpPr>
          <p:nvPr/>
        </p:nvCxnSpPr>
        <p:spPr bwMode="auto">
          <a:xfrm>
            <a:off x="4579620" y="4239583"/>
            <a:ext cx="2238203"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flipH="1">
            <a:off x="7162979" y="2446490"/>
            <a:ext cx="19229" cy="132194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bgerundetes Rechteck 16"/>
          <p:cNvSpPr/>
          <p:nvPr/>
        </p:nvSpPr>
        <p:spPr>
          <a:xfrm>
            <a:off x="6063718" y="2795120"/>
            <a:ext cx="2198522" cy="74028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ysClr val="windowText" lastClr="000000"/>
                </a:solidFill>
                <a:cs typeface="Arial" pitchFamily="34" charset="0"/>
              </a:rPr>
              <a:t>Rechtsprechung Versicherungsgericht</a:t>
            </a:r>
          </a:p>
        </p:txBody>
      </p:sp>
    </p:spTree>
    <p:extLst>
      <p:ext uri="{BB962C8B-B14F-4D97-AF65-F5344CB8AC3E}">
        <p14:creationId xmlns:p14="http://schemas.microsoft.com/office/powerpoint/2010/main" val="119757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493972" y="279784"/>
            <a:ext cx="3990037" cy="4755180"/>
            <a:chOff x="4493972" y="279784"/>
            <a:chExt cx="3990037" cy="4755180"/>
          </a:xfrm>
        </p:grpSpPr>
        <p:sp>
          <p:nvSpPr>
            <p:cNvPr id="15" name="Freihandform 14"/>
            <p:cNvSpPr/>
            <p:nvPr/>
          </p:nvSpPr>
          <p:spPr>
            <a:xfrm>
              <a:off x="6504496" y="1353575"/>
              <a:ext cx="1591078" cy="1185557"/>
            </a:xfrm>
            <a:custGeom>
              <a:avLst/>
              <a:gdLst>
                <a:gd name="connsiteX0" fmla="*/ 0 w 1074997"/>
                <a:gd name="connsiteY0" fmla="*/ 482747 h 965494"/>
                <a:gd name="connsiteX1" fmla="*/ 537499 w 1074997"/>
                <a:gd name="connsiteY1" fmla="*/ 0 h 965494"/>
                <a:gd name="connsiteX2" fmla="*/ 1074998 w 1074997"/>
                <a:gd name="connsiteY2" fmla="*/ 482747 h 965494"/>
                <a:gd name="connsiteX3" fmla="*/ 537499 w 1074997"/>
                <a:gd name="connsiteY3" fmla="*/ 965494 h 965494"/>
                <a:gd name="connsiteX4" fmla="*/ 0 w 1074997"/>
                <a:gd name="connsiteY4" fmla="*/ 482747 h 9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97" h="965494">
                  <a:moveTo>
                    <a:pt x="0" y="482747"/>
                  </a:moveTo>
                  <a:cubicBezTo>
                    <a:pt x="0" y="216133"/>
                    <a:pt x="240646" y="0"/>
                    <a:pt x="537499" y="0"/>
                  </a:cubicBezTo>
                  <a:cubicBezTo>
                    <a:pt x="834352" y="0"/>
                    <a:pt x="1074998" y="216133"/>
                    <a:pt x="1074998" y="482747"/>
                  </a:cubicBezTo>
                  <a:cubicBezTo>
                    <a:pt x="1074998" y="749361"/>
                    <a:pt x="834352" y="965494"/>
                    <a:pt x="537499" y="965494"/>
                  </a:cubicBezTo>
                  <a:cubicBezTo>
                    <a:pt x="240646" y="965494"/>
                    <a:pt x="0" y="749361"/>
                    <a:pt x="0" y="482747"/>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50" tIns="149013" rIns="165050" bIns="149013" numCol="1" spcCol="1270" anchor="ctr" anchorCtr="0">
              <a:noAutofit/>
            </a:bodyPr>
            <a:lstStyle/>
            <a:p>
              <a:pPr lvl="0" algn="ctr" defTabSz="266700" rtl="0">
                <a:lnSpc>
                  <a:spcPct val="90000"/>
                </a:lnSpc>
                <a:spcBef>
                  <a:spcPct val="0"/>
                </a:spcBef>
                <a:spcAft>
                  <a:spcPct val="35000"/>
                </a:spcAft>
              </a:pPr>
              <a:r>
                <a:rPr lang="de-CH" sz="1400" kern="1200" dirty="0">
                  <a:solidFill>
                    <a:schemeClr val="bg1"/>
                  </a:solidFill>
                </a:rPr>
                <a:t>Vermögens-schwelle seit 2021</a:t>
              </a:r>
              <a:br>
                <a:rPr lang="de-CH" sz="600" kern="1200" dirty="0"/>
              </a:br>
              <a:endParaRPr lang="de-CH" sz="600" kern="1200" dirty="0"/>
            </a:p>
          </p:txBody>
        </p:sp>
        <p:grpSp>
          <p:nvGrpSpPr>
            <p:cNvPr id="16" name="Gruppieren 15"/>
            <p:cNvGrpSpPr/>
            <p:nvPr/>
          </p:nvGrpSpPr>
          <p:grpSpPr>
            <a:xfrm>
              <a:off x="4493972" y="279784"/>
              <a:ext cx="3990037" cy="4755180"/>
              <a:chOff x="1644631" y="677378"/>
              <a:chExt cx="3694734" cy="4602197"/>
            </a:xfrm>
          </p:grpSpPr>
          <p:sp>
            <p:nvSpPr>
              <p:cNvPr id="9" name="Pfeil nach unten 8"/>
              <p:cNvSpPr/>
              <p:nvPr/>
            </p:nvSpPr>
            <p:spPr>
              <a:xfrm>
                <a:off x="3265407" y="4286776"/>
                <a:ext cx="453181" cy="312164"/>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Freihandform 9"/>
              <p:cNvSpPr/>
              <p:nvPr/>
            </p:nvSpPr>
            <p:spPr>
              <a:xfrm>
                <a:off x="2404361" y="4694266"/>
                <a:ext cx="2175272" cy="585309"/>
              </a:xfrm>
              <a:custGeom>
                <a:avLst/>
                <a:gdLst>
                  <a:gd name="connsiteX0" fmla="*/ 0 w 2175272"/>
                  <a:gd name="connsiteY0" fmla="*/ 0 h 543818"/>
                  <a:gd name="connsiteX1" fmla="*/ 2175272 w 2175272"/>
                  <a:gd name="connsiteY1" fmla="*/ 0 h 543818"/>
                  <a:gd name="connsiteX2" fmla="*/ 2175272 w 2175272"/>
                  <a:gd name="connsiteY2" fmla="*/ 543818 h 543818"/>
                  <a:gd name="connsiteX3" fmla="*/ 0 w 2175272"/>
                  <a:gd name="connsiteY3" fmla="*/ 543818 h 543818"/>
                  <a:gd name="connsiteX4" fmla="*/ 0 w 2175272"/>
                  <a:gd name="connsiteY4" fmla="*/ 0 h 543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72" h="543818">
                    <a:moveTo>
                      <a:pt x="0" y="0"/>
                    </a:moveTo>
                    <a:lnTo>
                      <a:pt x="2175272" y="0"/>
                    </a:lnTo>
                    <a:lnTo>
                      <a:pt x="2175272" y="543818"/>
                    </a:lnTo>
                    <a:lnTo>
                      <a:pt x="0" y="5438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CH" kern="1200" dirty="0">
                    <a:latin typeface="Segoe UI Semibold" panose="020B0702040204020203" pitchFamily="34" charset="0"/>
                    <a:cs typeface="Segoe UI Semibold" panose="020B0702040204020203" pitchFamily="34" charset="0"/>
                  </a:rPr>
                  <a:t>Ergänzungsleistungen</a:t>
                </a:r>
                <a:br>
                  <a:rPr lang="de-CH" sz="1200" kern="1200" dirty="0"/>
                </a:br>
                <a:endParaRPr lang="de-CH" sz="1200" kern="1200" dirty="0"/>
              </a:p>
            </p:txBody>
          </p:sp>
          <p:sp>
            <p:nvSpPr>
              <p:cNvPr id="12" name="Freihandform 11"/>
              <p:cNvSpPr/>
              <p:nvPr/>
            </p:nvSpPr>
            <p:spPr>
              <a:xfrm>
                <a:off x="1960703" y="1520300"/>
                <a:ext cx="1342290" cy="1238391"/>
              </a:xfrm>
              <a:custGeom>
                <a:avLst/>
                <a:gdLst>
                  <a:gd name="connsiteX0" fmla="*/ 0 w 1089060"/>
                  <a:gd name="connsiteY0" fmla="*/ 503238 h 1006476"/>
                  <a:gd name="connsiteX1" fmla="*/ 544530 w 1089060"/>
                  <a:gd name="connsiteY1" fmla="*/ 0 h 1006476"/>
                  <a:gd name="connsiteX2" fmla="*/ 1089060 w 1089060"/>
                  <a:gd name="connsiteY2" fmla="*/ 503238 h 1006476"/>
                  <a:gd name="connsiteX3" fmla="*/ 544530 w 1089060"/>
                  <a:gd name="connsiteY3" fmla="*/ 1006476 h 1006476"/>
                  <a:gd name="connsiteX4" fmla="*/ 0 w 1089060"/>
                  <a:gd name="connsiteY4" fmla="*/ 503238 h 100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60" h="1006476">
                    <a:moveTo>
                      <a:pt x="0" y="503238"/>
                    </a:moveTo>
                    <a:cubicBezTo>
                      <a:pt x="0" y="225307"/>
                      <a:pt x="243794" y="0"/>
                      <a:pt x="544530" y="0"/>
                    </a:cubicBezTo>
                    <a:cubicBezTo>
                      <a:pt x="845266" y="0"/>
                      <a:pt x="1089060" y="225307"/>
                      <a:pt x="1089060" y="503238"/>
                    </a:cubicBezTo>
                    <a:cubicBezTo>
                      <a:pt x="1089060" y="781169"/>
                      <a:pt x="845266" y="1006476"/>
                      <a:pt x="544530" y="1006476"/>
                    </a:cubicBezTo>
                    <a:cubicBezTo>
                      <a:pt x="243794" y="1006476"/>
                      <a:pt x="0" y="781169"/>
                      <a:pt x="0" y="503238"/>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459" tIns="161365" rIns="173459" bIns="161365" numCol="1" spcCol="1270" anchor="ctr" anchorCtr="0">
                <a:noAutofit/>
              </a:bodyPr>
              <a:lstStyle/>
              <a:p>
                <a:pPr lvl="0" algn="ctr" defTabSz="466725" rtl="0">
                  <a:lnSpc>
                    <a:spcPct val="90000"/>
                  </a:lnSpc>
                  <a:spcBef>
                    <a:spcPct val="0"/>
                  </a:spcBef>
                  <a:spcAft>
                    <a:spcPct val="35000"/>
                  </a:spcAft>
                </a:pPr>
                <a:r>
                  <a:rPr lang="de-CH" sz="1400" kern="1200" dirty="0">
                    <a:solidFill>
                      <a:schemeClr val="tx1"/>
                    </a:solidFill>
                  </a:rPr>
                  <a:t>Wohnsitz &amp; Aufenthalt in CH</a:t>
                </a:r>
                <a:br>
                  <a:rPr lang="de-CH" sz="1050" kern="1200" dirty="0"/>
                </a:br>
                <a:endParaRPr lang="de-CH" sz="1050" kern="1200" dirty="0"/>
              </a:p>
            </p:txBody>
          </p:sp>
          <p:sp>
            <p:nvSpPr>
              <p:cNvPr id="13" name="Freihandform 12"/>
              <p:cNvSpPr/>
              <p:nvPr/>
            </p:nvSpPr>
            <p:spPr>
              <a:xfrm>
                <a:off x="2688886" y="2527631"/>
                <a:ext cx="1606221" cy="1273482"/>
              </a:xfrm>
              <a:custGeom>
                <a:avLst/>
                <a:gdLst>
                  <a:gd name="connsiteX0" fmla="*/ 0 w 1074997"/>
                  <a:gd name="connsiteY0" fmla="*/ 482747 h 965494"/>
                  <a:gd name="connsiteX1" fmla="*/ 537499 w 1074997"/>
                  <a:gd name="connsiteY1" fmla="*/ 0 h 965494"/>
                  <a:gd name="connsiteX2" fmla="*/ 1074998 w 1074997"/>
                  <a:gd name="connsiteY2" fmla="*/ 482747 h 965494"/>
                  <a:gd name="connsiteX3" fmla="*/ 537499 w 1074997"/>
                  <a:gd name="connsiteY3" fmla="*/ 965494 h 965494"/>
                  <a:gd name="connsiteX4" fmla="*/ 0 w 1074997"/>
                  <a:gd name="connsiteY4" fmla="*/ 482747 h 9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97" h="965494">
                    <a:moveTo>
                      <a:pt x="0" y="482747"/>
                    </a:moveTo>
                    <a:cubicBezTo>
                      <a:pt x="0" y="216133"/>
                      <a:pt x="240646" y="0"/>
                      <a:pt x="537499" y="0"/>
                    </a:cubicBezTo>
                    <a:cubicBezTo>
                      <a:pt x="834352" y="0"/>
                      <a:pt x="1074998" y="216133"/>
                      <a:pt x="1074998" y="482747"/>
                    </a:cubicBezTo>
                    <a:cubicBezTo>
                      <a:pt x="1074998" y="749361"/>
                      <a:pt x="834352" y="965494"/>
                      <a:pt x="537499" y="965494"/>
                    </a:cubicBezTo>
                    <a:cubicBezTo>
                      <a:pt x="240646" y="965494"/>
                      <a:pt x="0" y="749361"/>
                      <a:pt x="0" y="482747"/>
                    </a:cubicBez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50" tIns="149013" rIns="165050" bIns="149013" numCol="1" spcCol="1270" anchor="ctr" anchorCtr="0">
                <a:noAutofit/>
              </a:bodyPr>
              <a:lstStyle/>
              <a:p>
                <a:pPr lvl="0" algn="ctr" defTabSz="266700" rtl="0">
                  <a:lnSpc>
                    <a:spcPct val="90000"/>
                  </a:lnSpc>
                  <a:spcBef>
                    <a:spcPct val="0"/>
                  </a:spcBef>
                  <a:spcAft>
                    <a:spcPct val="35000"/>
                  </a:spcAft>
                </a:pPr>
                <a:r>
                  <a:rPr lang="de-CH" sz="1400" kern="1200" dirty="0">
                    <a:solidFill>
                      <a:schemeClr val="tx1"/>
                    </a:solidFill>
                  </a:rPr>
                  <a:t>Leistungsbezug 1. Säule</a:t>
                </a:r>
                <a:br>
                  <a:rPr lang="de-CH" sz="600" kern="1200" dirty="0"/>
                </a:br>
                <a:endParaRPr lang="de-CH" sz="600" kern="1200" dirty="0"/>
              </a:p>
            </p:txBody>
          </p:sp>
          <p:sp>
            <p:nvSpPr>
              <p:cNvPr id="14" name="Form 13"/>
              <p:cNvSpPr/>
              <p:nvPr/>
            </p:nvSpPr>
            <p:spPr>
              <a:xfrm>
                <a:off x="1644631" y="1141024"/>
                <a:ext cx="3694734" cy="307864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Freihandform 10"/>
              <p:cNvSpPr/>
              <p:nvPr/>
            </p:nvSpPr>
            <p:spPr>
              <a:xfrm>
                <a:off x="2762232" y="677378"/>
                <a:ext cx="1488248" cy="1293317"/>
              </a:xfrm>
              <a:custGeom>
                <a:avLst/>
                <a:gdLst>
                  <a:gd name="connsiteX0" fmla="*/ 0 w 815727"/>
                  <a:gd name="connsiteY0" fmla="*/ 407864 h 815727"/>
                  <a:gd name="connsiteX1" fmla="*/ 407864 w 815727"/>
                  <a:gd name="connsiteY1" fmla="*/ 0 h 815727"/>
                  <a:gd name="connsiteX2" fmla="*/ 815728 w 815727"/>
                  <a:gd name="connsiteY2" fmla="*/ 407864 h 815727"/>
                  <a:gd name="connsiteX3" fmla="*/ 407864 w 815727"/>
                  <a:gd name="connsiteY3" fmla="*/ 815728 h 815727"/>
                  <a:gd name="connsiteX4" fmla="*/ 0 w 815727"/>
                  <a:gd name="connsiteY4" fmla="*/ 407864 h 81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727" h="815727">
                    <a:moveTo>
                      <a:pt x="0" y="407864"/>
                    </a:moveTo>
                    <a:cubicBezTo>
                      <a:pt x="0" y="182607"/>
                      <a:pt x="182607" y="0"/>
                      <a:pt x="407864" y="0"/>
                    </a:cubicBezTo>
                    <a:cubicBezTo>
                      <a:pt x="633121" y="0"/>
                      <a:pt x="815728" y="182607"/>
                      <a:pt x="815728" y="407864"/>
                    </a:cubicBezTo>
                    <a:cubicBezTo>
                      <a:pt x="815728" y="633121"/>
                      <a:pt x="633121" y="815728"/>
                      <a:pt x="407864" y="815728"/>
                    </a:cubicBezTo>
                    <a:cubicBezTo>
                      <a:pt x="182607" y="815728"/>
                      <a:pt x="0" y="633121"/>
                      <a:pt x="0" y="407864"/>
                    </a:cubicBez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80" tIns="127080" rIns="127080" bIns="127080" numCol="1" spcCol="1270" anchor="ctr" anchorCtr="0">
                <a:noAutofit/>
              </a:bodyPr>
              <a:lstStyle/>
              <a:p>
                <a:pPr lvl="0" algn="ctr" defTabSz="266700" rtl="0">
                  <a:lnSpc>
                    <a:spcPct val="90000"/>
                  </a:lnSpc>
                  <a:spcBef>
                    <a:spcPct val="0"/>
                  </a:spcBef>
                  <a:spcAft>
                    <a:spcPct val="35000"/>
                  </a:spcAft>
                </a:pPr>
                <a:r>
                  <a:rPr lang="de-CH" sz="1400" kern="1200" dirty="0">
                    <a:solidFill>
                      <a:schemeClr val="tx1"/>
                    </a:solidFill>
                  </a:rPr>
                  <a:t>Wirtschaftliche Bedürftigkeit</a:t>
                </a:r>
              </a:p>
            </p:txBody>
          </p:sp>
        </p:grpSp>
      </p:grpSp>
      <p:sp>
        <p:nvSpPr>
          <p:cNvPr id="3" name="Titel 2"/>
          <p:cNvSpPr>
            <a:spLocks noGrp="1"/>
          </p:cNvSpPr>
          <p:nvPr>
            <p:ph type="title"/>
          </p:nvPr>
        </p:nvSpPr>
        <p:spPr/>
        <p:txBody>
          <a:bodyPr/>
          <a:lstStyle/>
          <a:p>
            <a:r>
              <a:rPr lang="de-CH" dirty="0"/>
              <a:t>Anspruchsvoraussetzungen</a:t>
            </a:r>
          </a:p>
        </p:txBody>
      </p:sp>
      <p:graphicFrame>
        <p:nvGraphicFramePr>
          <p:cNvPr id="19" name="Tabelle 18"/>
          <p:cNvGraphicFramePr>
            <a:graphicFrameLocks noGrp="1"/>
          </p:cNvGraphicFramePr>
          <p:nvPr>
            <p:extLst/>
          </p:nvPr>
        </p:nvGraphicFramePr>
        <p:xfrm>
          <a:off x="546100" y="3014588"/>
          <a:ext cx="3829713" cy="1581894"/>
        </p:xfrm>
        <a:graphic>
          <a:graphicData uri="http://schemas.openxmlformats.org/drawingml/2006/table">
            <a:tbl>
              <a:tblPr firstRow="1" bandRow="1">
                <a:tableStyleId>{5C22544A-7EE6-4342-B048-85BDC9FD1C3A}</a:tableStyleId>
              </a:tblPr>
              <a:tblGrid>
                <a:gridCol w="545287">
                  <a:extLst>
                    <a:ext uri="{9D8B030D-6E8A-4147-A177-3AD203B41FA5}">
                      <a16:colId xmlns:a16="http://schemas.microsoft.com/office/drawing/2014/main" val="1263213572"/>
                    </a:ext>
                  </a:extLst>
                </a:gridCol>
                <a:gridCol w="3284426">
                  <a:extLst>
                    <a:ext uri="{9D8B030D-6E8A-4147-A177-3AD203B41FA5}">
                      <a16:colId xmlns:a16="http://schemas.microsoft.com/office/drawing/2014/main" val="3459748215"/>
                    </a:ext>
                  </a:extLst>
                </a:gridCol>
              </a:tblGrid>
              <a:tr h="1581894">
                <a:tc>
                  <a:txBody>
                    <a:bodyPr/>
                    <a:lstStyle/>
                    <a:p>
                      <a:pPr marL="0" indent="0" algn="ctr">
                        <a:buFont typeface="Wingdings" panose="05000000000000000000" pitchFamily="2" charset="2"/>
                        <a:buNone/>
                      </a:pPr>
                      <a:r>
                        <a:rPr lang="de-CH" sz="1400" b="0" dirty="0">
                          <a:solidFill>
                            <a:schemeClr val="tx1"/>
                          </a:solidFill>
                        </a:rPr>
                        <a:t>10</a:t>
                      </a:r>
                      <a:r>
                        <a:rPr lang="de-CH" sz="1400" b="0" baseline="0" dirty="0">
                          <a:solidFill>
                            <a:schemeClr val="tx1"/>
                          </a:solidFill>
                        </a:rPr>
                        <a:t> Jahre Karenzfrist ausser: </a:t>
                      </a:r>
                      <a:endParaRPr lang="de-CH" sz="1400" b="0" dirty="0">
                        <a:solidFill>
                          <a:schemeClr val="tx1"/>
                        </a:solidFill>
                      </a:endParaRPr>
                    </a:p>
                  </a:txBody>
                  <a:tcPr vert="vert270">
                    <a:solidFill>
                      <a:srgbClr val="C6DFA9"/>
                    </a:solidFill>
                  </a:tcPr>
                </a:tc>
                <a:tc>
                  <a:txBody>
                    <a:bodyPr/>
                    <a:lstStyle/>
                    <a:p>
                      <a:pPr marL="285750" indent="-285750">
                        <a:lnSpc>
                          <a:spcPct val="150000"/>
                        </a:lnSpc>
                        <a:buFont typeface="Wingdings" panose="05000000000000000000" pitchFamily="2" charset="2"/>
                        <a:buChar char="Ø"/>
                      </a:pPr>
                      <a:r>
                        <a:rPr lang="de-CH" sz="1400" b="0" dirty="0">
                          <a:solidFill>
                            <a:schemeClr val="tx1"/>
                          </a:solidFill>
                        </a:rPr>
                        <a:t>Keine für CH/EU/EFTA</a:t>
                      </a:r>
                    </a:p>
                    <a:p>
                      <a:pPr marL="285750" indent="-285750">
                        <a:lnSpc>
                          <a:spcPct val="150000"/>
                        </a:lnSpc>
                        <a:buFont typeface="Wingdings" panose="05000000000000000000" pitchFamily="2" charset="2"/>
                        <a:buChar char="Ø"/>
                      </a:pPr>
                      <a:r>
                        <a:rPr lang="de-CH" sz="1400" b="0" dirty="0">
                          <a:solidFill>
                            <a:schemeClr val="tx1"/>
                          </a:solidFill>
                        </a:rPr>
                        <a:t>5 Jahre für anerkannte Flüchtlinge</a:t>
                      </a:r>
                    </a:p>
                    <a:p>
                      <a:pPr marL="285750" indent="-285750">
                        <a:lnSpc>
                          <a:spcPct val="150000"/>
                        </a:lnSpc>
                        <a:buFont typeface="Wingdings" panose="05000000000000000000" pitchFamily="2" charset="2"/>
                        <a:buChar char="Ø"/>
                      </a:pPr>
                      <a:r>
                        <a:rPr lang="de-CH" sz="1400" b="0" dirty="0">
                          <a:solidFill>
                            <a:schemeClr val="tx1"/>
                          </a:solidFill>
                        </a:rPr>
                        <a:t>Mit Staatsabkommen</a:t>
                      </a:r>
                      <a:r>
                        <a:rPr lang="de-CH" sz="1400" b="0" baseline="0" dirty="0">
                          <a:solidFill>
                            <a:schemeClr val="tx1"/>
                          </a:solidFill>
                        </a:rPr>
                        <a:t> 5 – 10 Jahre </a:t>
                      </a:r>
                    </a:p>
                    <a:p>
                      <a:pPr marL="0" indent="0">
                        <a:lnSpc>
                          <a:spcPct val="150000"/>
                        </a:lnSpc>
                        <a:buFont typeface="Wingdings" panose="05000000000000000000" pitchFamily="2" charset="2"/>
                        <a:buNone/>
                      </a:pPr>
                      <a:r>
                        <a:rPr lang="de-CH" sz="1400" b="0" baseline="0" dirty="0">
                          <a:solidFill>
                            <a:schemeClr val="tx1"/>
                          </a:solidFill>
                        </a:rPr>
                        <a:t>      (ab 5 Jahren plafoniert)</a:t>
                      </a:r>
                      <a:endParaRPr lang="de-CH" sz="1400" b="0" dirty="0">
                        <a:solidFill>
                          <a:schemeClr val="tx1"/>
                        </a:solidFill>
                      </a:endParaRPr>
                    </a:p>
                  </a:txBody>
                  <a:tcPr>
                    <a:solidFill>
                      <a:srgbClr val="C6DFA9"/>
                    </a:solidFill>
                  </a:tcPr>
                </a:tc>
                <a:extLst>
                  <a:ext uri="{0D108BD9-81ED-4DB2-BD59-A6C34878D82A}">
                    <a16:rowId xmlns:a16="http://schemas.microsoft.com/office/drawing/2014/main" val="2178209423"/>
                  </a:ext>
                </a:extLst>
              </a:tr>
            </a:tbl>
          </a:graphicData>
        </a:graphic>
      </p:graphicFrame>
      <p:graphicFrame>
        <p:nvGraphicFramePr>
          <p:cNvPr id="21" name="Tabelle 20"/>
          <p:cNvGraphicFramePr>
            <a:graphicFrameLocks noGrp="1"/>
          </p:cNvGraphicFramePr>
          <p:nvPr>
            <p:extLst/>
          </p:nvPr>
        </p:nvGraphicFramePr>
        <p:xfrm>
          <a:off x="546099" y="1461249"/>
          <a:ext cx="3829713" cy="1371600"/>
        </p:xfrm>
        <a:graphic>
          <a:graphicData uri="http://schemas.openxmlformats.org/drawingml/2006/table">
            <a:tbl>
              <a:tblPr firstRow="1" bandRow="1">
                <a:tableStyleId>{5C22544A-7EE6-4342-B048-85BDC9FD1C3A}</a:tableStyleId>
              </a:tblPr>
              <a:tblGrid>
                <a:gridCol w="3829713">
                  <a:extLst>
                    <a:ext uri="{9D8B030D-6E8A-4147-A177-3AD203B41FA5}">
                      <a16:colId xmlns:a16="http://schemas.microsoft.com/office/drawing/2014/main" val="3459748215"/>
                    </a:ext>
                  </a:extLst>
                </a:gridCol>
              </a:tblGrid>
              <a:tr h="1162065">
                <a:tc>
                  <a:txBody>
                    <a:bodyPr/>
                    <a:lstStyle/>
                    <a:p>
                      <a:pPr>
                        <a:lnSpc>
                          <a:spcPct val="150000"/>
                        </a:lnSpc>
                      </a:pPr>
                      <a:r>
                        <a:rPr lang="de-CH" sz="1400" b="0" dirty="0">
                          <a:solidFill>
                            <a:schemeClr val="tx1"/>
                          </a:solidFill>
                        </a:rPr>
                        <a:t>Alters-</a:t>
                      </a:r>
                      <a:r>
                        <a:rPr lang="de-CH" sz="1400" b="0" baseline="0" dirty="0">
                          <a:solidFill>
                            <a:schemeClr val="tx1"/>
                          </a:solidFill>
                        </a:rPr>
                        <a:t> oder </a:t>
                      </a:r>
                      <a:r>
                        <a:rPr lang="de-CH" sz="1400" b="0" baseline="0" dirty="0" err="1">
                          <a:solidFill>
                            <a:schemeClr val="tx1"/>
                          </a:solidFill>
                        </a:rPr>
                        <a:t>Hinterlassenenrente</a:t>
                      </a:r>
                      <a:r>
                        <a:rPr lang="de-CH" sz="1400" b="0" baseline="0" dirty="0">
                          <a:solidFill>
                            <a:schemeClr val="tx1"/>
                          </a:solidFill>
                        </a:rPr>
                        <a:t>, </a:t>
                      </a:r>
                      <a:r>
                        <a:rPr lang="de-CH" sz="1400" b="0" dirty="0">
                          <a:solidFill>
                            <a:schemeClr val="tx1"/>
                          </a:solidFill>
                        </a:rPr>
                        <a:t> Hilflosenentschädigung, IV-Rente</a:t>
                      </a:r>
                      <a:r>
                        <a:rPr lang="de-CH" sz="1400" b="0" baseline="0" dirty="0">
                          <a:solidFill>
                            <a:schemeClr val="tx1"/>
                          </a:solidFill>
                        </a:rPr>
                        <a:t>, </a:t>
                      </a:r>
                      <a:r>
                        <a:rPr lang="de-CH" sz="1400" b="0" dirty="0">
                          <a:solidFill>
                            <a:schemeClr val="tx1"/>
                          </a:solidFill>
                        </a:rPr>
                        <a:t>IV- Taggeld während mind.</a:t>
                      </a:r>
                      <a:r>
                        <a:rPr lang="de-CH" sz="1400" b="0" baseline="0" dirty="0">
                          <a:solidFill>
                            <a:schemeClr val="tx1"/>
                          </a:solidFill>
                        </a:rPr>
                        <a:t> 6 Monaten</a:t>
                      </a:r>
                      <a:endParaRPr lang="de-CH" sz="1400" b="0" dirty="0">
                        <a:solidFill>
                          <a:schemeClr val="tx1"/>
                        </a:solidFill>
                      </a:endParaRPr>
                    </a:p>
                    <a:p>
                      <a:pPr>
                        <a:lnSpc>
                          <a:spcPct val="150000"/>
                        </a:lnSpc>
                      </a:pPr>
                      <a:r>
                        <a:rPr lang="de-CH" sz="1400" b="0" dirty="0">
                          <a:solidFill>
                            <a:schemeClr val="tx1"/>
                          </a:solidFill>
                        </a:rPr>
                        <a:t>Ausnahmen</a:t>
                      </a:r>
                      <a:r>
                        <a:rPr lang="de-CH" sz="1400" b="0" baseline="0" dirty="0">
                          <a:solidFill>
                            <a:schemeClr val="tx1"/>
                          </a:solidFill>
                        </a:rPr>
                        <a:t> ohne Rente möglich</a:t>
                      </a:r>
                      <a:endParaRPr lang="de-CH" sz="1400" b="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178209423"/>
                  </a:ext>
                </a:extLst>
              </a:tr>
            </a:tbl>
          </a:graphicData>
        </a:graphic>
      </p:graphicFrame>
    </p:spTree>
    <p:extLst>
      <p:ext uri="{BB962C8B-B14F-4D97-AF65-F5344CB8AC3E}">
        <p14:creationId xmlns:p14="http://schemas.microsoft.com/office/powerpoint/2010/main" val="350816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0849" y="212725"/>
            <a:ext cx="8375099" cy="857250"/>
          </a:xfrm>
        </p:spPr>
        <p:txBody>
          <a:bodyPr/>
          <a:lstStyle/>
          <a:p>
            <a:r>
              <a:rPr lang="de-CH" sz="2800" dirty="0"/>
              <a:t>Anspruchsvoraussetzung - Vermögensschwelle</a:t>
            </a:r>
          </a:p>
        </p:txBody>
      </p:sp>
      <p:sp>
        <p:nvSpPr>
          <p:cNvPr id="4" name="Textplatzhalter 3"/>
          <p:cNvSpPr>
            <a:spLocks noGrp="1"/>
          </p:cNvSpPr>
          <p:nvPr>
            <p:ph type="body" sz="quarter" idx="12"/>
          </p:nvPr>
        </p:nvSpPr>
        <p:spPr>
          <a:xfrm>
            <a:off x="450849" y="1312861"/>
            <a:ext cx="3771900" cy="2900363"/>
          </a:xfrm>
          <a:solidFill>
            <a:schemeClr val="accent5">
              <a:lumMod val="75000"/>
            </a:schemeClr>
          </a:solidFill>
        </p:spPr>
        <p:txBody>
          <a:bodyPr/>
          <a:lstStyle/>
          <a:p>
            <a:pPr marL="0" indent="0">
              <a:buNone/>
            </a:pPr>
            <a:r>
              <a:rPr lang="de-CH" dirty="0">
                <a:solidFill>
                  <a:schemeClr val="bg1"/>
                </a:solidFill>
              </a:rPr>
              <a:t>Neues Recht seit 01.01.2021</a:t>
            </a:r>
          </a:p>
          <a:p>
            <a:pPr marL="0" indent="0">
              <a:buNone/>
            </a:pPr>
            <a:endParaRPr lang="de-CH" dirty="0">
              <a:solidFill>
                <a:schemeClr val="bg1"/>
              </a:solidFill>
            </a:endParaRPr>
          </a:p>
          <a:p>
            <a:pPr marL="0" lvl="0" indent="0">
              <a:lnSpc>
                <a:spcPct val="150000"/>
              </a:lnSpc>
              <a:buSzPct val="100000"/>
              <a:buNone/>
              <a:tabLst>
                <a:tab pos="1706563" algn="l"/>
              </a:tabLst>
            </a:pPr>
            <a:r>
              <a:rPr lang="de-CH" sz="1600" dirty="0">
                <a:solidFill>
                  <a:schemeClr val="bg1"/>
                </a:solidFill>
                <a:cs typeface="Arial" pitchFamily="34" charset="0"/>
              </a:rPr>
              <a:t>Alleinstehende	&gt; CHF 100’000</a:t>
            </a:r>
          </a:p>
          <a:p>
            <a:pPr marL="0" lvl="0" indent="0">
              <a:lnSpc>
                <a:spcPct val="150000"/>
              </a:lnSpc>
              <a:buSzPct val="100000"/>
              <a:buNone/>
              <a:tabLst>
                <a:tab pos="1706563" algn="l"/>
              </a:tabLst>
            </a:pPr>
            <a:r>
              <a:rPr lang="de-CH" sz="1600" dirty="0">
                <a:solidFill>
                  <a:schemeClr val="bg1"/>
                </a:solidFill>
                <a:cs typeface="Arial" pitchFamily="34" charset="0"/>
              </a:rPr>
              <a:t>Ehepaar	&gt; CHF 200’000</a:t>
            </a:r>
          </a:p>
          <a:p>
            <a:pPr marL="0" lvl="0" indent="0">
              <a:lnSpc>
                <a:spcPct val="150000"/>
              </a:lnSpc>
              <a:buSzPct val="100000"/>
              <a:buNone/>
              <a:tabLst>
                <a:tab pos="1706563" algn="l"/>
              </a:tabLst>
            </a:pPr>
            <a:r>
              <a:rPr lang="de-CH" sz="1600" dirty="0">
                <a:solidFill>
                  <a:schemeClr val="bg1"/>
                </a:solidFill>
                <a:cs typeface="Arial" pitchFamily="34" charset="0"/>
              </a:rPr>
              <a:t>Kinder	&gt; CHF 50’000</a:t>
            </a:r>
          </a:p>
          <a:p>
            <a:pPr marL="0" lvl="0" indent="0">
              <a:lnSpc>
                <a:spcPct val="150000"/>
              </a:lnSpc>
              <a:buSzPct val="100000"/>
              <a:buNone/>
              <a:tabLst>
                <a:tab pos="1706563" algn="l"/>
              </a:tabLst>
            </a:pPr>
            <a:endParaRPr lang="de-CH" sz="800" dirty="0">
              <a:solidFill>
                <a:schemeClr val="bg1"/>
              </a:solidFill>
              <a:cs typeface="Arial" pitchFamily="34" charset="0"/>
            </a:endParaRPr>
          </a:p>
          <a:p>
            <a:pPr marL="0" lvl="0" indent="0">
              <a:lnSpc>
                <a:spcPct val="150000"/>
              </a:lnSpc>
              <a:buSzPct val="100000"/>
              <a:buNone/>
              <a:tabLst>
                <a:tab pos="1706563" algn="l"/>
              </a:tabLst>
            </a:pPr>
            <a:r>
              <a:rPr lang="de-CH" sz="1600" dirty="0">
                <a:solidFill>
                  <a:schemeClr val="bg1"/>
                </a:solidFill>
              </a:rPr>
              <a:t>             KEINE EL ; direkte Abweisung</a:t>
            </a:r>
          </a:p>
          <a:p>
            <a:pPr marL="0" indent="0">
              <a:buNone/>
            </a:pPr>
            <a:endParaRPr lang="de-CH" dirty="0">
              <a:solidFill>
                <a:schemeClr val="bg1"/>
              </a:solidFill>
            </a:endParaRPr>
          </a:p>
          <a:p>
            <a:pPr marL="0" indent="0">
              <a:buNone/>
            </a:pPr>
            <a:endParaRPr lang="de-CH" dirty="0">
              <a:solidFill>
                <a:schemeClr val="bg1"/>
              </a:solidFill>
            </a:endParaRPr>
          </a:p>
        </p:txBody>
      </p:sp>
      <p:sp>
        <p:nvSpPr>
          <p:cNvPr id="5" name="Pfeil nach rechts 4"/>
          <p:cNvSpPr/>
          <p:nvPr/>
        </p:nvSpPr>
        <p:spPr bwMode="auto">
          <a:xfrm>
            <a:off x="530087" y="3617843"/>
            <a:ext cx="586409" cy="238539"/>
          </a:xfrm>
          <a:prstGeom prst="rightArrow">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pPr>
            <a:endParaRPr kumimoji="0" lang="de-CH" sz="1600" b="0" i="0" u="none" strike="noStrike" cap="none" normalizeH="0" baseline="0">
              <a:ln>
                <a:noFill/>
              </a:ln>
              <a:solidFill>
                <a:schemeClr val="bg1"/>
              </a:solidFill>
              <a:effectLst/>
              <a:latin typeface="Arial" charset="0"/>
              <a:ea typeface="ＭＳ Ｐゴシック" pitchFamily="64" charset="-128"/>
            </a:endParaRPr>
          </a:p>
        </p:txBody>
      </p:sp>
      <p:sp>
        <p:nvSpPr>
          <p:cNvPr id="7" name="Textplatzhalter 6"/>
          <p:cNvSpPr>
            <a:spLocks noGrp="1"/>
          </p:cNvSpPr>
          <p:nvPr>
            <p:ph type="body" sz="quarter" idx="11"/>
          </p:nvPr>
        </p:nvSpPr>
        <p:spPr>
          <a:xfrm>
            <a:off x="4484370" y="1312861"/>
            <a:ext cx="3771900" cy="2900363"/>
          </a:xfrm>
        </p:spPr>
        <p:txBody>
          <a:bodyPr/>
          <a:lstStyle/>
          <a:p>
            <a:r>
              <a:rPr lang="de-CH" dirty="0"/>
              <a:t>Vermögen im Inland</a:t>
            </a:r>
          </a:p>
          <a:p>
            <a:r>
              <a:rPr lang="de-CH" dirty="0"/>
              <a:t>Vermögen im Ausland</a:t>
            </a:r>
          </a:p>
          <a:p>
            <a:r>
              <a:rPr lang="de-CH" dirty="0"/>
              <a:t>Kapital Säule 2 und 3, wenn</a:t>
            </a:r>
            <a:br>
              <a:rPr lang="de-CH" dirty="0"/>
            </a:br>
            <a:r>
              <a:rPr lang="de-CH" dirty="0"/>
              <a:t>beziehbar</a:t>
            </a:r>
          </a:p>
          <a:p>
            <a:r>
              <a:rPr lang="de-CH" dirty="0"/>
              <a:t>Verzichtsvermögen</a:t>
            </a:r>
          </a:p>
          <a:p>
            <a:r>
              <a:rPr lang="de-CH" dirty="0"/>
              <a:t>Verkehrswert </a:t>
            </a:r>
            <a:r>
              <a:rPr lang="de-CH" b="1" dirty="0"/>
              <a:t>nicht</a:t>
            </a:r>
            <a:r>
              <a:rPr lang="de-CH" dirty="0"/>
              <a:t> selbst-</a:t>
            </a:r>
            <a:br>
              <a:rPr lang="de-CH" dirty="0"/>
            </a:br>
            <a:r>
              <a:rPr lang="de-CH" dirty="0"/>
              <a:t>bewohnter Liegenschaften</a:t>
            </a:r>
          </a:p>
          <a:p>
            <a:endParaRPr lang="de-CH" dirty="0"/>
          </a:p>
        </p:txBody>
      </p:sp>
    </p:spTree>
    <p:extLst>
      <p:ext uri="{BB962C8B-B14F-4D97-AF65-F5344CB8AC3E}">
        <p14:creationId xmlns:p14="http://schemas.microsoft.com/office/powerpoint/2010/main" val="8566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endParaRPr lang="de-CH" dirty="0"/>
          </a:p>
        </p:txBody>
      </p:sp>
      <p:sp>
        <p:nvSpPr>
          <p:cNvPr id="3" name="Titel 2"/>
          <p:cNvSpPr>
            <a:spLocks noGrp="1"/>
          </p:cNvSpPr>
          <p:nvPr>
            <p:ph type="title"/>
          </p:nvPr>
        </p:nvSpPr>
        <p:spPr>
          <a:xfrm>
            <a:off x="450850" y="183229"/>
            <a:ext cx="7937500" cy="857250"/>
          </a:xfrm>
        </p:spPr>
        <p:txBody>
          <a:bodyPr/>
          <a:lstStyle/>
          <a:p>
            <a:r>
              <a:rPr lang="de-CH" dirty="0"/>
              <a:t>Wirtschaftliche Voraussetzung – zu Hause</a:t>
            </a:r>
          </a:p>
        </p:txBody>
      </p:sp>
      <p:sp>
        <p:nvSpPr>
          <p:cNvPr id="9" name="Rectangle 4"/>
          <p:cNvSpPr>
            <a:spLocks noChangeArrowheads="1"/>
          </p:cNvSpPr>
          <p:nvPr/>
        </p:nvSpPr>
        <p:spPr bwMode="auto">
          <a:xfrm>
            <a:off x="3985667" y="3387789"/>
            <a:ext cx="3523030" cy="948300"/>
          </a:xfrm>
          <a:prstGeom prst="rect">
            <a:avLst/>
          </a:prstGeom>
          <a:solidFill>
            <a:schemeClr val="bg2"/>
          </a:solidFill>
          <a:ln>
            <a:noFill/>
          </a:ln>
          <a:effectLst/>
          <a:extLst/>
        </p:spPr>
        <p:txBody>
          <a:bodyPr wrap="none" lIns="252000" anchor="ctr"/>
          <a:lstStyle/>
          <a:p>
            <a:pPr algn="l">
              <a:buSzTx/>
              <a:buFontTx/>
              <a:buNone/>
              <a:tabLst>
                <a:tab pos="269875" algn="l"/>
              </a:tabLst>
            </a:pPr>
            <a:r>
              <a:rPr lang="de-DE" sz="1800" dirty="0">
                <a:latin typeface="Segoe UI Semibold" panose="020B0702040204020203" pitchFamily="34" charset="0"/>
              </a:rPr>
              <a:t>Ergänzungsleistungen</a:t>
            </a:r>
            <a:endParaRPr lang="de-DE" sz="1800" dirty="0">
              <a:latin typeface="+mn-lt"/>
            </a:endParaRPr>
          </a:p>
        </p:txBody>
      </p:sp>
      <p:sp>
        <p:nvSpPr>
          <p:cNvPr id="10" name="Rectangle 5"/>
          <p:cNvSpPr>
            <a:spLocks noChangeArrowheads="1"/>
          </p:cNvSpPr>
          <p:nvPr/>
        </p:nvSpPr>
        <p:spPr bwMode="auto">
          <a:xfrm>
            <a:off x="3985667" y="1320799"/>
            <a:ext cx="3523030" cy="2066990"/>
          </a:xfrm>
          <a:prstGeom prst="rect">
            <a:avLst/>
          </a:prstGeom>
          <a:solidFill>
            <a:schemeClr val="bg2">
              <a:lumMod val="40000"/>
              <a:lumOff val="60000"/>
            </a:schemeClr>
          </a:solidFill>
          <a:ln>
            <a:noFill/>
          </a:ln>
          <a:effectLst/>
          <a:extLst/>
        </p:spPr>
        <p:txBody>
          <a:bodyPr wrap="none" lIns="90000" anchor="t" anchorCtr="0"/>
          <a:lstStyle/>
          <a:p>
            <a:pPr marL="180975" indent="-180975" algn="l">
              <a:buSzTx/>
            </a:pPr>
            <a:r>
              <a:rPr lang="de-DE" sz="1800" dirty="0">
                <a:latin typeface="Segoe UI Semibold" panose="020B0702040204020203" pitchFamily="34" charset="0"/>
              </a:rPr>
              <a:t>Einnahmen</a:t>
            </a:r>
          </a:p>
          <a:p>
            <a:pPr algn="l" defTabSz="450850">
              <a:buSzTx/>
            </a:pPr>
            <a:r>
              <a:rPr lang="de-DE" dirty="0">
                <a:latin typeface="+mn-lt"/>
              </a:rPr>
              <a:t>- Alle Renten</a:t>
            </a:r>
          </a:p>
          <a:p>
            <a:pPr algn="l">
              <a:buSzTx/>
            </a:pPr>
            <a:r>
              <a:rPr lang="de-DE" dirty="0">
                <a:latin typeface="+mn-lt"/>
              </a:rPr>
              <a:t>- Vermögensverzehr</a:t>
            </a:r>
          </a:p>
          <a:p>
            <a:pPr algn="l">
              <a:buSzTx/>
            </a:pPr>
            <a:r>
              <a:rPr lang="de-DE" dirty="0">
                <a:latin typeface="+mn-lt"/>
              </a:rPr>
              <a:t>- Löhne/ Hypothetische Einkommen</a:t>
            </a:r>
          </a:p>
          <a:p>
            <a:pPr algn="l">
              <a:buSzTx/>
            </a:pPr>
            <a:r>
              <a:rPr lang="de-DE" dirty="0">
                <a:latin typeface="+mn-lt"/>
              </a:rPr>
              <a:t>- Ertrag Grundeigentum</a:t>
            </a:r>
          </a:p>
          <a:p>
            <a:pPr algn="l">
              <a:buSzTx/>
            </a:pPr>
            <a:r>
              <a:rPr lang="de-DE" dirty="0">
                <a:latin typeface="+mn-lt"/>
              </a:rPr>
              <a:t>   (mindestens Eigenmietwert) </a:t>
            </a:r>
          </a:p>
        </p:txBody>
      </p:sp>
      <p:sp>
        <p:nvSpPr>
          <p:cNvPr id="11" name="Rectangle 3"/>
          <p:cNvSpPr>
            <a:spLocks noChangeArrowheads="1"/>
          </p:cNvSpPr>
          <p:nvPr/>
        </p:nvSpPr>
        <p:spPr bwMode="auto">
          <a:xfrm>
            <a:off x="546100" y="1320799"/>
            <a:ext cx="3439567" cy="3015290"/>
          </a:xfrm>
          <a:prstGeom prst="rect">
            <a:avLst/>
          </a:prstGeom>
          <a:solidFill>
            <a:srgbClr val="F4A7A1"/>
          </a:solidFill>
          <a:ln>
            <a:noFill/>
          </a:ln>
          <a:effectLst/>
          <a:extLst/>
        </p:spPr>
        <p:txBody>
          <a:bodyPr wrap="none" anchor="t"/>
          <a:lstStyle/>
          <a:p>
            <a:pPr marL="180975" indent="-180975" algn="l">
              <a:buSzTx/>
              <a:buFontTx/>
              <a:buNone/>
            </a:pPr>
            <a:r>
              <a:rPr lang="de-DE" sz="1800" dirty="0">
                <a:latin typeface="Segoe UI Semibold" panose="020B0702040204020203" pitchFamily="34" charset="0"/>
              </a:rPr>
              <a:t>Anerkannte Ausgaben</a:t>
            </a:r>
          </a:p>
          <a:p>
            <a:pPr marL="180975" indent="-180975" algn="l">
              <a:buSzTx/>
              <a:buFontTx/>
              <a:buChar char="-"/>
            </a:pPr>
            <a:r>
              <a:rPr lang="de-DE" dirty="0">
                <a:latin typeface="+mn-lt"/>
              </a:rPr>
              <a:t>Krankenkassenprämie (bis Max.)</a:t>
            </a:r>
          </a:p>
          <a:p>
            <a:pPr marL="180975" indent="-180975" algn="l">
              <a:buSzTx/>
              <a:buFontTx/>
              <a:buChar char="-"/>
            </a:pPr>
            <a:r>
              <a:rPr lang="de-DE" dirty="0">
                <a:latin typeface="+mn-lt"/>
              </a:rPr>
              <a:t>Lebensbedarf (pauschal)</a:t>
            </a:r>
          </a:p>
          <a:p>
            <a:pPr algn="l">
              <a:buSzTx/>
            </a:pPr>
            <a:endParaRPr lang="de-DE" dirty="0">
              <a:latin typeface="+mn-lt"/>
            </a:endParaRPr>
          </a:p>
          <a:p>
            <a:pPr marL="180975" indent="-180975" algn="l">
              <a:buSzTx/>
              <a:buFontTx/>
              <a:buChar char="-"/>
            </a:pPr>
            <a:r>
              <a:rPr lang="de-DE" dirty="0">
                <a:latin typeface="+mn-lt"/>
              </a:rPr>
              <a:t>Bruttomiete oder Eigenmietwert </a:t>
            </a:r>
            <a:br>
              <a:rPr lang="de-DE" dirty="0">
                <a:latin typeface="+mn-lt"/>
              </a:rPr>
            </a:br>
            <a:r>
              <a:rPr lang="de-DE" dirty="0">
                <a:latin typeface="+mn-lt"/>
              </a:rPr>
              <a:t>(</a:t>
            </a:r>
            <a:r>
              <a:rPr lang="de-DE" dirty="0">
                <a:solidFill>
                  <a:srgbClr val="080808"/>
                </a:solidFill>
                <a:latin typeface="Segoe UI"/>
              </a:rPr>
              <a:t>bis zum Mietzinsmaximum)</a:t>
            </a:r>
            <a:endParaRPr lang="de-DE" dirty="0">
              <a:latin typeface="+mn-lt"/>
            </a:endParaRPr>
          </a:p>
          <a:p>
            <a:pPr algn="l">
              <a:buSzTx/>
            </a:pPr>
            <a:r>
              <a:rPr lang="de-DE" dirty="0">
                <a:latin typeface="+mn-lt"/>
              </a:rPr>
              <a:t>   </a:t>
            </a:r>
          </a:p>
          <a:p>
            <a:pPr algn="l">
              <a:buSzTx/>
            </a:pPr>
            <a:r>
              <a:rPr lang="de-DE" dirty="0">
                <a:latin typeface="+mn-lt"/>
              </a:rPr>
              <a:t>- Hypothekarzinsen &amp;  Unterhalt</a:t>
            </a:r>
          </a:p>
          <a:p>
            <a:pPr algn="l">
              <a:buSzTx/>
            </a:pPr>
            <a:r>
              <a:rPr lang="de-DE" dirty="0">
                <a:latin typeface="+mn-lt"/>
              </a:rPr>
              <a:t>   (maximal in Höhe Eigenmietwert)</a:t>
            </a:r>
          </a:p>
        </p:txBody>
      </p:sp>
    </p:spTree>
    <p:extLst>
      <p:ext uri="{BB962C8B-B14F-4D97-AF65-F5344CB8AC3E}">
        <p14:creationId xmlns:p14="http://schemas.microsoft.com/office/powerpoint/2010/main" val="1645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vorlage_powerpoint_sva">
  <a:themeElements>
    <a:clrScheme name="SVA SG">
      <a:dk1>
        <a:srgbClr val="080808"/>
      </a:dk1>
      <a:lt1>
        <a:srgbClr val="FFFFFF"/>
      </a:lt1>
      <a:dk2>
        <a:srgbClr val="E42313"/>
      </a:dk2>
      <a:lt2>
        <a:srgbClr val="71AE28"/>
      </a:lt2>
      <a:accent1>
        <a:srgbClr val="B7B7B7"/>
      </a:accent1>
      <a:accent2>
        <a:srgbClr val="E1CC00"/>
      </a:accent2>
      <a:accent3>
        <a:srgbClr val="F18500"/>
      </a:accent3>
      <a:accent4>
        <a:srgbClr val="009594"/>
      </a:accent4>
      <a:accent5>
        <a:srgbClr val="006481"/>
      </a:accent5>
      <a:accent6>
        <a:srgbClr val="AACF7E"/>
      </a:accent6>
      <a:hlink>
        <a:srgbClr val="71AE28"/>
      </a:hlink>
      <a:folHlink>
        <a:srgbClr val="71AE28"/>
      </a:folHlink>
    </a:clrScheme>
    <a:fontScheme name="SVA">
      <a:majorFont>
        <a:latin typeface="Segoe UI"/>
        <a:ea typeface="ＭＳ Ｐゴシック"/>
        <a:cs typeface=""/>
      </a:majorFont>
      <a:minorFont>
        <a:latin typeface="Segoe UI"/>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FCFCF"/>
        </a:soli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defRPr kumimoji="0"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1588" algn="ctr" defTabSz="914400" rtl="0" eaLnBrk="0" fontAlgn="base" latinLnBrk="0" hangingPunct="0">
          <a:lnSpc>
            <a:spcPct val="100000"/>
          </a:lnSpc>
          <a:spcBef>
            <a:spcPct val="0"/>
          </a:spcBef>
          <a:spcAft>
            <a:spcPct val="0"/>
          </a:spcAft>
          <a:buClrTx/>
          <a:buSzPct val="250000"/>
          <a:buFont typeface="Times" pitchFamily="64" charset="0"/>
          <a:buNone/>
          <a:tabLst/>
          <a:defRPr kumimoji="0" lang="de-DE" sz="1600" b="0" i="0" u="none" strike="noStrike" cap="none" normalizeH="0" baseline="0" smtClean="0">
            <a:ln>
              <a:noFill/>
            </a:ln>
            <a:solidFill>
              <a:schemeClr val="tx1"/>
            </a:solidFill>
            <a:effectLst/>
            <a:latin typeface="Arial" charset="0"/>
            <a:ea typeface="ＭＳ Ｐゴシック" pitchFamily="64" charset="-128"/>
          </a:defRPr>
        </a:defPPr>
      </a:lstStyle>
    </a:lnDef>
    <a:txDef>
      <a:spPr>
        <a:noFill/>
      </a:spPr>
      <a:bodyPr wrap="none" rtlCol="0">
        <a:spAutoFit/>
      </a:bodyPr>
      <a:lstStyle>
        <a:defPPr algn="l" eaLnBrk="1" hangingPunct="1">
          <a:spcBef>
            <a:spcPct val="20000"/>
          </a:spcBef>
          <a:buClr>
            <a:srgbClr val="7DAF2E"/>
          </a:buClr>
          <a:buSzPct val="100000"/>
          <a:defRPr sz="2000" dirty="0">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raClrScheme>
      <a:clrScheme name="sva_vorlage[2] 1">
        <a:dk1>
          <a:srgbClr val="000000"/>
        </a:dk1>
        <a:lt1>
          <a:srgbClr val="FFFFFF"/>
        </a:lt1>
        <a:dk2>
          <a:srgbClr val="BF352E"/>
        </a:dk2>
        <a:lt2>
          <a:srgbClr val="7DAF2E"/>
        </a:lt2>
        <a:accent1>
          <a:srgbClr val="B2B2B2"/>
        </a:accent1>
        <a:accent2>
          <a:srgbClr val="FFFFFF"/>
        </a:accent2>
        <a:accent3>
          <a:srgbClr val="FFFFFF"/>
        </a:accent3>
        <a:accent4>
          <a:srgbClr val="000000"/>
        </a:accent4>
        <a:accent5>
          <a:srgbClr val="D5D5D5"/>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VA">
      <a:majorFont>
        <a:latin typeface="Segoe UI"/>
        <a:ea typeface="ＭＳ Ｐゴシック"/>
        <a:cs typeface=""/>
      </a:majorFont>
      <a:minorFont>
        <a:latin typeface="Segoe UI"/>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vorlage_powerpoint_sva</Template>
  <TotalTime>0</TotalTime>
  <Words>3934</Words>
  <Application>Microsoft Office PowerPoint</Application>
  <PresentationFormat>Bildschirmpräsentation (16:9)</PresentationFormat>
  <Paragraphs>869</Paragraphs>
  <Slides>56</Slides>
  <Notes>45</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56</vt:i4>
      </vt:variant>
    </vt:vector>
  </HeadingPairs>
  <TitlesOfParts>
    <vt:vector size="68" baseType="lpstr">
      <vt:lpstr>ＭＳ Ｐゴシック</vt:lpstr>
      <vt:lpstr>SimSun</vt:lpstr>
      <vt:lpstr>Arial</vt:lpstr>
      <vt:lpstr>Segoe UI</vt:lpstr>
      <vt:lpstr>Segoe UI Semibold</vt:lpstr>
      <vt:lpstr>SvaLogofontStGallen</vt:lpstr>
      <vt:lpstr>Symbol</vt:lpstr>
      <vt:lpstr>Times</vt:lpstr>
      <vt:lpstr>Times New Roman</vt:lpstr>
      <vt:lpstr>Wingdings</vt:lpstr>
      <vt:lpstr>vorlage_powerpoint_sva</vt:lpstr>
      <vt:lpstr>Arbeitsblatt</vt:lpstr>
      <vt:lpstr>Ergänzungsleistungen (EL)</vt:lpstr>
      <vt:lpstr>Agenda</vt:lpstr>
      <vt:lpstr>Unser Schweizer Vorsorgesystem</vt:lpstr>
      <vt:lpstr>Allgemeines</vt:lpstr>
      <vt:lpstr>Bezügerentwicklung per Stichtag 31.12.</vt:lpstr>
      <vt:lpstr>Rechtliche Grundlagen</vt:lpstr>
      <vt:lpstr>Anspruchsvoraussetzungen</vt:lpstr>
      <vt:lpstr>Anspruchsvoraussetzung - Vermögensschwelle</vt:lpstr>
      <vt:lpstr>Wirtschaftliche Voraussetzung – zu Hause</vt:lpstr>
      <vt:lpstr>Einnahmen – Vermögensverzehr/ Freibeträge</vt:lpstr>
      <vt:lpstr>Einnahmen – Vermögensverzehr</vt:lpstr>
      <vt:lpstr>Wirtschaftliche Voraussetzung im Heim</vt:lpstr>
      <vt:lpstr>Leistungsbeginn</vt:lpstr>
      <vt:lpstr>Berechnungsbeispiel Miete</vt:lpstr>
      <vt:lpstr>Berechnungsbeispiel Miete</vt:lpstr>
      <vt:lpstr>Mietzinsmaximum</vt:lpstr>
      <vt:lpstr>Arten von Grundeigentum</vt:lpstr>
      <vt:lpstr>Grundeigentum im Vermögen</vt:lpstr>
      <vt:lpstr>Selbstbewohnte Liegenschaft </vt:lpstr>
      <vt:lpstr>Tageweise Berücksichtigung der Heimtaxe</vt:lpstr>
      <vt:lpstr>Tageweise Berücksichtigung der Heimtaxe</vt:lpstr>
      <vt:lpstr>PowerPoint-Präsentation</vt:lpstr>
      <vt:lpstr>PowerPoint-Präsentation</vt:lpstr>
      <vt:lpstr>PowerPoint-Präsentation</vt:lpstr>
      <vt:lpstr>PowerPoint-Präsentation</vt:lpstr>
      <vt:lpstr>Drittauszahlung an Leistungserbringer</vt:lpstr>
      <vt:lpstr>Drittauszahlung an Leistungserbringer</vt:lpstr>
      <vt:lpstr>Drittauszahlung an Leistungserbringer</vt:lpstr>
      <vt:lpstr>Verzicht auf Vermögen </vt:lpstr>
      <vt:lpstr>Übergangsbestimmungen</vt:lpstr>
      <vt:lpstr>Übergangsbestimmungen Beispiel</vt:lpstr>
      <vt:lpstr>Übergangsbestimmungen Beispiel</vt:lpstr>
      <vt:lpstr>Übergangsbestimmungen Beispiel</vt:lpstr>
      <vt:lpstr>Bestimmungen, die nicht unter die Übergangsfrist fallen</vt:lpstr>
      <vt:lpstr>Mutation und Revision</vt:lpstr>
      <vt:lpstr>Melde- und Kontrollpflicht</vt:lpstr>
      <vt:lpstr>Ist die EL rückerstattungspflichtig?</vt:lpstr>
      <vt:lpstr>Krankheitskosten (KK)</vt:lpstr>
      <vt:lpstr>Höchstbeträge</vt:lpstr>
      <vt:lpstr>Anerkannte Krankheitskosten</vt:lpstr>
      <vt:lpstr>Franchise und Selbstbehalt (KVG) Art. 3 VKB</vt:lpstr>
      <vt:lpstr>Nicht vergütbare Kosten </vt:lpstr>
      <vt:lpstr>Zahnbehandlungen</vt:lpstr>
      <vt:lpstr>Grundvoraussetzung Kostenübernahme</vt:lpstr>
      <vt:lpstr>Hilfe und Betreuung zu Hause</vt:lpstr>
      <vt:lpstr>Grundvoraussetzung Kostenübernahme</vt:lpstr>
      <vt:lpstr>Transportkosten</vt:lpstr>
      <vt:lpstr>Grundvoraussetzung Kostenübernahme</vt:lpstr>
      <vt:lpstr>Pflegefinanzierung (PF)</vt:lpstr>
      <vt:lpstr>Finanzierung der Pflegekosten im Heim</vt:lpstr>
      <vt:lpstr>Höchstansätze und maximale Kostenübernahme ab 1. Oktober 2021</vt:lpstr>
      <vt:lpstr>Berechnungsbeispiele St.Galler Heime</vt:lpstr>
      <vt:lpstr>Berechnungsbeispiel Heim ausserkantonal</vt:lpstr>
      <vt:lpstr>Anspruchsbeginn</vt:lpstr>
      <vt:lpstr>PowerPoint-Präsentation</vt:lpstr>
      <vt:lpstr>Herzlichen Dank für Ihre Aufmerksamkeit</vt:lpstr>
    </vt:vector>
  </TitlesOfParts>
  <Manager>Roman.Messmer@svasg.ch</Manager>
  <Company>SVA St.Gallen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Endspurt zur Pensionierung –  Was Sie alles wissen müssen.</dc:title>
  <dc:subject>Master Stand vom 25.04.2014</dc:subject>
  <dc:creator>Daniel Geisser</dc:creator>
  <cp:keywords>Vorlagen</cp:keywords>
  <dc:description>Überprüfung ReKo:</dc:description>
  <cp:lastModifiedBy>Heeb Jessica - ALTSTAETTEN</cp:lastModifiedBy>
  <cp:revision>370</cp:revision>
  <cp:lastPrinted>2018-11-14T12:56:15Z</cp:lastPrinted>
  <dcterms:created xsi:type="dcterms:W3CDTF">2014-05-09T11:49:14Z</dcterms:created>
  <dcterms:modified xsi:type="dcterms:W3CDTF">2022-11-24T10:56:13Z</dcterms:modified>
  <cp:category>Präsentationen</cp:category>
  <cp:contentStatus>Freigegeben</cp:contentStatus>
</cp:coreProperties>
</file>